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96" r:id="rId3"/>
    <p:sldId id="297" r:id="rId4"/>
    <p:sldId id="309" r:id="rId5"/>
    <p:sldId id="310" r:id="rId6"/>
    <p:sldId id="311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326" r:id="rId22"/>
    <p:sldId id="327" r:id="rId23"/>
    <p:sldId id="328" r:id="rId24"/>
    <p:sldId id="329" r:id="rId25"/>
    <p:sldId id="331" r:id="rId26"/>
    <p:sldId id="332" r:id="rId27"/>
    <p:sldId id="333" r:id="rId28"/>
    <p:sldId id="334" r:id="rId29"/>
    <p:sldId id="335" r:id="rId30"/>
    <p:sldId id="336" r:id="rId31"/>
    <p:sldId id="337" r:id="rId32"/>
    <p:sldId id="338" r:id="rId33"/>
    <p:sldId id="339" r:id="rId34"/>
    <p:sldId id="340" r:id="rId35"/>
    <p:sldId id="341" r:id="rId3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="" xmlns:p14="http://schemas.microsoft.com/office/powerpoint/2010/main">
        <p14:section name="Раздел по умолчанию" id="{8B7E6966-32E8-4CBB-9BA9-90CF0D0C62F1}">
          <p14:sldIdLst>
            <p14:sldId id="258"/>
            <p14:sldId id="296"/>
            <p14:sldId id="297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50"/>
            <p14:sldId id="351"/>
            <p14:sldId id="352"/>
            <p14:sldId id="330"/>
            <p14:sldId id="349"/>
            <p14:sldId id="353"/>
            <p14:sldId id="348"/>
            <p14:sldId id="361"/>
            <p14:sldId id="358"/>
            <p14:sldId id="359"/>
            <p14:sldId id="360"/>
            <p14:sldId id="342"/>
            <p14:sldId id="354"/>
            <p14:sldId id="355"/>
            <p14:sldId id="346"/>
            <p14:sldId id="362"/>
            <p14:sldId id="347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265"/>
          </p14:sldIdLst>
        </p14:section>
      </p14:sectionLst>
    </p:ex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51A4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00" autoAdjust="0"/>
    <p:restoredTop sz="94660" autoAdjust="0"/>
  </p:normalViewPr>
  <p:slideViewPr>
    <p:cSldViewPr snapToGrid="0">
      <p:cViewPr>
        <p:scale>
          <a:sx n="60" d="100"/>
          <a:sy n="60" d="100"/>
        </p:scale>
        <p:origin x="-1188" y="-4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7064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image" Target="../media/image29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image" Target="../media/image32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image" Target="../media/image37.e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42.emf"/><Relationship Id="rId7" Type="http://schemas.openxmlformats.org/officeDocument/2006/relationships/image" Target="../media/image46.emf"/><Relationship Id="rId2" Type="http://schemas.openxmlformats.org/officeDocument/2006/relationships/image" Target="../media/image41.emf"/><Relationship Id="rId1" Type="http://schemas.openxmlformats.org/officeDocument/2006/relationships/image" Target="../media/image40.emf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Relationship Id="rId9" Type="http://schemas.openxmlformats.org/officeDocument/2006/relationships/image" Target="../media/image48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wmf"/><Relationship Id="rId1" Type="http://schemas.openxmlformats.org/officeDocument/2006/relationships/image" Target="../media/image49.emf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0865C-5FAF-4EF1-B466-32E81EFCC3D9}" type="datetimeFigureOut">
              <a:rPr lang="ru-RU" smtClean="0"/>
              <a:pPr/>
              <a:t>01.03.2019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EA9AC-9185-404D-B6E0-5CBE713FE3D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685644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0865C-5FAF-4EF1-B466-32E81EFCC3D9}" type="datetimeFigureOut">
              <a:rPr lang="ru-RU" smtClean="0"/>
              <a:pPr/>
              <a:t>01.03.2019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EA9AC-9185-404D-B6E0-5CBE713FE3D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410105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0865C-5FAF-4EF1-B466-32E81EFCC3D9}" type="datetimeFigureOut">
              <a:rPr lang="ru-RU" smtClean="0"/>
              <a:pPr/>
              <a:t>01.03.2019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EA9AC-9185-404D-B6E0-5CBE713FE3D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687523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0865C-5FAF-4EF1-B466-32E81EFCC3D9}" type="datetimeFigureOut">
              <a:rPr lang="ru-RU" smtClean="0"/>
              <a:pPr/>
              <a:t>01.03.2019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EA9AC-9185-404D-B6E0-5CBE713FE3D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510888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0865C-5FAF-4EF1-B466-32E81EFCC3D9}" type="datetimeFigureOut">
              <a:rPr lang="ru-RU" smtClean="0"/>
              <a:pPr/>
              <a:t>01.03.2019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EA9AC-9185-404D-B6E0-5CBE713FE3D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90506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0865C-5FAF-4EF1-B466-32E81EFCC3D9}" type="datetimeFigureOut">
              <a:rPr lang="ru-RU" smtClean="0"/>
              <a:pPr/>
              <a:t>01.03.2019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EA9AC-9185-404D-B6E0-5CBE713FE3D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408290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0865C-5FAF-4EF1-B466-32E81EFCC3D9}" type="datetimeFigureOut">
              <a:rPr lang="ru-RU" smtClean="0"/>
              <a:pPr/>
              <a:t>01.03.2019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EA9AC-9185-404D-B6E0-5CBE713FE3D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942548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0865C-5FAF-4EF1-B466-32E81EFCC3D9}" type="datetimeFigureOut">
              <a:rPr lang="ru-RU" smtClean="0"/>
              <a:pPr/>
              <a:t>01.03.2019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EA9AC-9185-404D-B6E0-5CBE713FE3D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4040415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0865C-5FAF-4EF1-B466-32E81EFCC3D9}" type="datetimeFigureOut">
              <a:rPr lang="ru-RU" smtClean="0"/>
              <a:pPr/>
              <a:t>01.03.2019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EA9AC-9185-404D-B6E0-5CBE713FE3D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58170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0865C-5FAF-4EF1-B466-32E81EFCC3D9}" type="datetimeFigureOut">
              <a:rPr lang="ru-RU" smtClean="0"/>
              <a:pPr/>
              <a:t>01.03.2019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EA9AC-9185-404D-B6E0-5CBE713FE3D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498670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0865C-5FAF-4EF1-B466-32E81EFCC3D9}" type="datetimeFigureOut">
              <a:rPr lang="ru-RU" smtClean="0"/>
              <a:pPr/>
              <a:t>01.03.2019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EA9AC-9185-404D-B6E0-5CBE713FE3D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659280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0865C-5FAF-4EF1-B466-32E81EFCC3D9}" type="datetimeFigureOut">
              <a:rPr lang="ru-RU" smtClean="0"/>
              <a:pPr/>
              <a:t>01.03.2019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EA9AC-9185-404D-B6E0-5CBE713FE3D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517523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5" Type="http://schemas.openxmlformats.org/officeDocument/2006/relationships/oleObject" Target="../embeddings/oleObject2.bin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image" Target="../media/image2.jpeg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5" Type="http://schemas.openxmlformats.org/officeDocument/2006/relationships/oleObject" Target="../embeddings/oleObject5.bin"/><Relationship Id="rId4" Type="http://schemas.openxmlformats.org/officeDocument/2006/relationships/oleObject" Target="../embeddings/oleObject4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5" Type="http://schemas.openxmlformats.org/officeDocument/2006/relationships/oleObject" Target="../embeddings/oleObject9.bin"/><Relationship Id="rId4" Type="http://schemas.openxmlformats.org/officeDocument/2006/relationships/image" Target="../media/image39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image" Target="../media/image2.jpeg"/><Relationship Id="rId7" Type="http://schemas.openxmlformats.org/officeDocument/2006/relationships/oleObject" Target="../embeddings/oleObject14.bin"/><Relationship Id="rId12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3.bin"/><Relationship Id="rId11" Type="http://schemas.openxmlformats.org/officeDocument/2006/relationships/oleObject" Target="../embeddings/oleObject18.bin"/><Relationship Id="rId5" Type="http://schemas.openxmlformats.org/officeDocument/2006/relationships/oleObject" Target="../embeddings/oleObject12.bin"/><Relationship Id="rId10" Type="http://schemas.openxmlformats.org/officeDocument/2006/relationships/oleObject" Target="../embeddings/oleObject17.bin"/><Relationship Id="rId4" Type="http://schemas.openxmlformats.org/officeDocument/2006/relationships/oleObject" Target="../embeddings/oleObject11.bin"/><Relationship Id="rId9" Type="http://schemas.openxmlformats.org/officeDocument/2006/relationships/oleObject" Target="../embeddings/oleObject16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image" Target="../media/image2.jpeg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2.bin"/><Relationship Id="rId5" Type="http://schemas.openxmlformats.org/officeDocument/2006/relationships/oleObject" Target="../embeddings/oleObject21.bin"/><Relationship Id="rId4" Type="http://schemas.openxmlformats.org/officeDocument/2006/relationships/oleObject" Target="../embeddings/oleObject20.bin"/><Relationship Id="rId9" Type="http://schemas.openxmlformats.org/officeDocument/2006/relationships/oleObject" Target="../embeddings/oleObject25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5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520" y="104421"/>
            <a:ext cx="3874958" cy="2739422"/>
          </a:xfrm>
          <a:prstGeom prst="rect">
            <a:avLst/>
          </a:prstGeom>
          <a:solidFill>
            <a:srgbClr val="1E51A4">
              <a:alpha val="0"/>
            </a:srgbClr>
          </a:solidFill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66082" y="1251241"/>
            <a:ext cx="6858000" cy="2387600"/>
          </a:xfrm>
        </p:spPr>
        <p:txBody>
          <a:bodyPr>
            <a:normAutofit/>
          </a:bodyPr>
          <a:lstStyle/>
          <a:p>
            <a:r>
              <a:rPr lang="ru-RU" sz="2100" b="1" dirty="0" smtClean="0">
                <a:solidFill>
                  <a:schemeClr val="bg1"/>
                </a:solidFill>
                <a:latin typeface="ALS Schlange sans" panose="02000506030000020004" pitchFamily="50" charset="-52"/>
              </a:rPr>
              <a:t>Теория информационных процессов и систем</a:t>
            </a:r>
            <a:endParaRPr lang="ru-RU" sz="2100" b="1" dirty="0">
              <a:solidFill>
                <a:schemeClr val="bg1"/>
              </a:solidFill>
              <a:latin typeface="ALS Schlange sans" panose="02000506030000020004" pitchFamily="50" charset="-52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407869" y="3911623"/>
            <a:ext cx="4457835" cy="951925"/>
          </a:xfrm>
        </p:spPr>
        <p:txBody>
          <a:bodyPr>
            <a:normAutofit/>
          </a:bodyPr>
          <a:lstStyle/>
          <a:p>
            <a:pPr algn="l"/>
            <a:endParaRPr lang="ru-RU" dirty="0" smtClean="0">
              <a:solidFill>
                <a:schemeClr val="bg1"/>
              </a:solidFill>
              <a:latin typeface="ALS Schlange sans" panose="02000506030000020004" pitchFamily="50" charset="-52"/>
            </a:endParaRPr>
          </a:p>
          <a:p>
            <a:pPr algn="l"/>
            <a:r>
              <a:rPr lang="ru-RU" dirty="0">
                <a:solidFill>
                  <a:schemeClr val="bg1"/>
                </a:solidFill>
                <a:latin typeface="ALS Schlange sans" panose="02000506030000020004" pitchFamily="50" charset="-52"/>
              </a:rPr>
              <a:t>	</a:t>
            </a:r>
            <a:r>
              <a:rPr lang="ru-RU" dirty="0" smtClean="0">
                <a:solidFill>
                  <a:schemeClr val="bg1"/>
                </a:solidFill>
                <a:latin typeface="ALS Schlange sans" panose="02000506030000020004" pitchFamily="50" charset="-52"/>
              </a:rPr>
              <a:t>   </a:t>
            </a:r>
            <a:r>
              <a:rPr lang="ru-RU" dirty="0" err="1" smtClean="0">
                <a:solidFill>
                  <a:schemeClr val="bg1"/>
                </a:solidFill>
                <a:latin typeface="ALS Schlange sans" panose="02000506030000020004" pitchFamily="50" charset="-52"/>
              </a:rPr>
              <a:t>Гусарова</a:t>
            </a:r>
            <a:r>
              <a:rPr lang="ru-RU" dirty="0" smtClean="0">
                <a:solidFill>
                  <a:schemeClr val="bg1"/>
                </a:solidFill>
                <a:latin typeface="ALS Schlange sans" panose="02000506030000020004" pitchFamily="50" charset="-52"/>
              </a:rPr>
              <a:t> Наталия Федоровна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29913" y="6025859"/>
            <a:ext cx="150714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350" dirty="0" smtClean="0">
                <a:solidFill>
                  <a:schemeClr val="bg1"/>
                </a:solidFill>
                <a:latin typeface="ALS Schlange sans" panose="02000506030000020004" pitchFamily="50" charset="-52"/>
              </a:rPr>
              <a:t>Санкт-Петербург</a:t>
            </a:r>
          </a:p>
          <a:p>
            <a:pPr algn="ctr"/>
            <a:r>
              <a:rPr lang="ru-RU" sz="1350" dirty="0" smtClean="0">
                <a:solidFill>
                  <a:schemeClr val="bg1"/>
                </a:solidFill>
                <a:latin typeface="ALS Schlange sans" panose="02000506030000020004" pitchFamily="50" charset="-52"/>
              </a:rPr>
              <a:t>2017</a:t>
            </a:r>
            <a:endParaRPr lang="ru-RU" sz="1350" dirty="0">
              <a:solidFill>
                <a:schemeClr val="bg1"/>
              </a:solidFill>
              <a:latin typeface="ALS Schlange sans" panose="02000506030000020004" pitchFamily="50" charset="-5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6641564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5082" y="0"/>
            <a:ext cx="7886700" cy="1325563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  <a:latin typeface="ALS Schlange sans" panose="02000506030000020004" pitchFamily="50" charset="-52"/>
              </a:rPr>
              <a:t>ЦЕЛЕВОЕ ОПИСАНИЕ ИС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2450" y="1452358"/>
            <a:ext cx="8516539" cy="4884273"/>
          </a:xfrm>
        </p:spPr>
        <p:txBody>
          <a:bodyPr>
            <a:normAutofit/>
          </a:bodyPr>
          <a:lstStyle/>
          <a:p>
            <a:pPr>
              <a:buClr>
                <a:srgbClr val="1E51A4"/>
              </a:buClr>
              <a:buNone/>
            </a:pPr>
            <a:r>
              <a:rPr lang="ru-RU" dirty="0" smtClean="0">
                <a:latin typeface="ALS Schlange sans" panose="02000506030000020004" pitchFamily="50" charset="-52"/>
              </a:rPr>
              <a:t>  </a:t>
            </a:r>
            <a:r>
              <a:rPr lang="ru-RU" b="1" dirty="0" smtClean="0"/>
              <a:t>БОЛЕЕ ТОНКОЕ СТРУКТУРИРОВАНИЕ </a:t>
            </a:r>
            <a:r>
              <a:rPr lang="ru-RU" b="1" dirty="0"/>
              <a:t>КРИТЕРИЕВ КАЧЕСТВА </a:t>
            </a:r>
            <a:r>
              <a:rPr lang="ru-RU" b="1" dirty="0" smtClean="0"/>
              <a:t> ИС </a:t>
            </a:r>
          </a:p>
          <a:p>
            <a:pPr>
              <a:buClr>
                <a:srgbClr val="1E51A4"/>
              </a:buClr>
              <a:buNone/>
            </a:pPr>
            <a:r>
              <a:rPr lang="en-US" dirty="0"/>
              <a:t>system-oriented </a:t>
            </a:r>
            <a:r>
              <a:rPr lang="en-US" dirty="0" smtClean="0"/>
              <a:t>evaluation</a:t>
            </a:r>
            <a:r>
              <a:rPr lang="ru-RU" dirty="0" smtClean="0"/>
              <a:t>:</a:t>
            </a:r>
          </a:p>
          <a:p>
            <a:pPr marL="0" indent="0">
              <a:buNone/>
            </a:pPr>
            <a:r>
              <a:rPr lang="en-US" dirty="0"/>
              <a:t>1. The engineering level 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2. The input level  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3. The processing level </a:t>
            </a:r>
            <a:endParaRPr lang="ru-RU" dirty="0" smtClean="0"/>
          </a:p>
          <a:p>
            <a:pPr marL="0" indent="0">
              <a:buNone/>
            </a:pPr>
            <a:r>
              <a:rPr lang="en-US" dirty="0"/>
              <a:t>user-oriented </a:t>
            </a:r>
            <a:r>
              <a:rPr lang="en-US" dirty="0" smtClean="0"/>
              <a:t>evaluation</a:t>
            </a:r>
            <a:r>
              <a:rPr lang="ru-RU" dirty="0" smtClean="0"/>
              <a:t>: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4. The output level 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5. </a:t>
            </a:r>
            <a:r>
              <a:rPr lang="en-US" dirty="0"/>
              <a:t>The use and user level  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6. </a:t>
            </a:r>
            <a:r>
              <a:rPr lang="en-US" dirty="0"/>
              <a:t>The social level </a:t>
            </a:r>
            <a:endParaRPr lang="ru-RU" dirty="0"/>
          </a:p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r>
              <a:rPr lang="en-US" sz="1800" dirty="0" smtClean="0"/>
              <a:t>Khadija </a:t>
            </a:r>
            <a:r>
              <a:rPr lang="en-US" sz="1800" dirty="0"/>
              <a:t>M. </a:t>
            </a:r>
            <a:r>
              <a:rPr lang="en-US" sz="1800" dirty="0" err="1"/>
              <a:t>Elbedweihy</a:t>
            </a:r>
            <a:r>
              <a:rPr lang="en-US" sz="1800" dirty="0"/>
              <a:t>, Stuart N. Wrigley, Paul Clough, Fabio </a:t>
            </a:r>
            <a:r>
              <a:rPr lang="en-US" sz="1800" dirty="0" err="1" smtClean="0"/>
              <a:t>Ciravegna</a:t>
            </a:r>
            <a:r>
              <a:rPr lang="ru-RU" sz="1800" dirty="0" smtClean="0"/>
              <a:t> (2015). </a:t>
            </a:r>
            <a:r>
              <a:rPr lang="en-US" sz="1800" dirty="0" smtClean="0"/>
              <a:t>An </a:t>
            </a:r>
            <a:r>
              <a:rPr lang="en-US" sz="1800" dirty="0"/>
              <a:t>overview of semantic search evaluation </a:t>
            </a:r>
            <a:r>
              <a:rPr lang="en-US" sz="1800" dirty="0" smtClean="0"/>
              <a:t>initiatives</a:t>
            </a:r>
            <a:r>
              <a:rPr lang="ru-RU" sz="1800" dirty="0" smtClean="0"/>
              <a:t> </a:t>
            </a:r>
            <a:endParaRPr lang="en-US" sz="1800" dirty="0"/>
          </a:p>
          <a:p>
            <a:pPr marL="0" indent="0">
              <a:buNone/>
            </a:pPr>
            <a:endParaRPr lang="ru-RU" dirty="0" smtClean="0"/>
          </a:p>
        </p:txBody>
      </p:sp>
    </p:spTree>
    <p:extLst>
      <p:ext uri="{BB962C8B-B14F-4D97-AF65-F5344CB8AC3E}">
        <p14:creationId xmlns="" xmlns:p14="http://schemas.microsoft.com/office/powerpoint/2010/main" val="149110559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5082" y="0"/>
            <a:ext cx="7886700" cy="1325563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  <a:latin typeface="ALS Schlange sans" panose="02000506030000020004" pitchFamily="50" charset="-52"/>
              </a:rPr>
              <a:t>ЦЕЛЕВОЕ ОПИСАНИЕ ИС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2450" y="1452358"/>
            <a:ext cx="8516539" cy="4884273"/>
          </a:xfrm>
        </p:spPr>
        <p:txBody>
          <a:bodyPr>
            <a:normAutofit/>
          </a:bodyPr>
          <a:lstStyle/>
          <a:p>
            <a:pPr>
              <a:buClr>
                <a:srgbClr val="1E51A4"/>
              </a:buClr>
              <a:buNone/>
            </a:pPr>
            <a:r>
              <a:rPr lang="ru-RU" dirty="0" smtClean="0">
                <a:latin typeface="ALS Schlange sans" panose="02000506030000020004" pitchFamily="50" charset="-52"/>
              </a:rPr>
              <a:t>  </a:t>
            </a:r>
            <a:r>
              <a:rPr lang="ru-RU" b="1" dirty="0" smtClean="0"/>
              <a:t>ВЕКТОРНАЯ ОПТИМИЗАЦИЯ</a:t>
            </a:r>
          </a:p>
          <a:p>
            <a:pPr marL="0" indent="0">
              <a:buNone/>
            </a:pPr>
            <a:r>
              <a:rPr lang="ru-RU" i="1" dirty="0"/>
              <a:t>K </a:t>
            </a:r>
            <a:r>
              <a:rPr lang="ru-RU" dirty="0"/>
              <a:t>= (</a:t>
            </a:r>
            <a:r>
              <a:rPr lang="ru-RU" i="1" dirty="0"/>
              <a:t>K</a:t>
            </a:r>
            <a:r>
              <a:rPr lang="ru-RU" baseline="-25000" dirty="0"/>
              <a:t>1</a:t>
            </a:r>
            <a:r>
              <a:rPr lang="ru-RU" dirty="0"/>
              <a:t> , </a:t>
            </a:r>
            <a:r>
              <a:rPr lang="ru-RU" i="1" dirty="0"/>
              <a:t>K</a:t>
            </a:r>
            <a:r>
              <a:rPr lang="ru-RU" baseline="-25000" dirty="0"/>
              <a:t>2</a:t>
            </a:r>
            <a:r>
              <a:rPr lang="ru-RU" dirty="0"/>
              <a:t> , </a:t>
            </a:r>
            <a:r>
              <a:rPr lang="ru-RU" i="1" dirty="0"/>
              <a:t>...</a:t>
            </a:r>
            <a:r>
              <a:rPr lang="ru-RU" dirty="0"/>
              <a:t>, </a:t>
            </a:r>
            <a:r>
              <a:rPr lang="ru-RU" i="1" dirty="0" err="1"/>
              <a:t>K</a:t>
            </a:r>
            <a:r>
              <a:rPr lang="ru-RU" i="1" baseline="-25000" dirty="0" err="1"/>
              <a:t>l</a:t>
            </a:r>
            <a:r>
              <a:rPr lang="ru-RU" i="1" dirty="0"/>
              <a:t> </a:t>
            </a:r>
            <a:r>
              <a:rPr lang="ru-RU" dirty="0"/>
              <a:t>) </a:t>
            </a:r>
            <a:endParaRPr lang="ru-RU" dirty="0" smtClean="0"/>
          </a:p>
          <a:p>
            <a:pPr marL="0" indent="0">
              <a:buNone/>
            </a:pPr>
            <a:r>
              <a:rPr lang="ru-RU" i="1" dirty="0"/>
              <a:t>K </a:t>
            </a:r>
            <a:r>
              <a:rPr lang="ru-RU" dirty="0"/>
              <a:t>: </a:t>
            </a:r>
            <a:r>
              <a:rPr lang="ru-RU" i="1" dirty="0"/>
              <a:t>А </a:t>
            </a:r>
            <a:r>
              <a:rPr lang="ru-RU" dirty="0"/>
              <a:t>→ </a:t>
            </a:r>
            <a:r>
              <a:rPr lang="ru-RU" i="1" dirty="0" err="1" smtClean="0"/>
              <a:t>R</a:t>
            </a:r>
            <a:r>
              <a:rPr lang="ru-RU" i="1" baseline="30000" dirty="0" err="1" smtClean="0"/>
              <a:t>i</a:t>
            </a:r>
            <a:endParaRPr lang="ru-RU" i="1" baseline="30000" dirty="0" smtClean="0"/>
          </a:p>
          <a:p>
            <a:pPr marL="0" indent="0">
              <a:buNone/>
            </a:pPr>
            <a:endParaRPr lang="ru-RU" i="1" baseline="30000" dirty="0" smtClean="0"/>
          </a:p>
          <a:p>
            <a:pPr marL="0" indent="0">
              <a:buNone/>
            </a:pPr>
            <a:r>
              <a:rPr lang="ru-RU" dirty="0"/>
              <a:t>1. С помощью методов системного анализа определить частные показатели и критерии эффективности системы.</a:t>
            </a:r>
          </a:p>
          <a:p>
            <a:pPr marL="0" indent="0">
              <a:buNone/>
            </a:pPr>
            <a:r>
              <a:rPr lang="ru-RU" dirty="0"/>
              <a:t>2. </a:t>
            </a:r>
            <a:r>
              <a:rPr lang="ru-RU" dirty="0" smtClean="0"/>
              <a:t>найти </a:t>
            </a:r>
            <a:r>
              <a:rPr lang="ru-RU" dirty="0"/>
              <a:t>множество несравнимых альтернатив (множество Парето-решений), и сформировать задачу оптимизации в общем виде.</a:t>
            </a:r>
          </a:p>
          <a:p>
            <a:pPr marL="0" indent="0">
              <a:buNone/>
            </a:pPr>
            <a:r>
              <a:rPr lang="ru-RU" dirty="0"/>
              <a:t>3. Провести </a:t>
            </a:r>
            <a:r>
              <a:rPr lang="ru-RU" dirty="0" err="1"/>
              <a:t>скаляризацию</a:t>
            </a:r>
            <a:r>
              <a:rPr lang="ru-RU" dirty="0"/>
              <a:t> критериев</a:t>
            </a:r>
          </a:p>
          <a:p>
            <a:pPr marL="0" indent="0">
              <a:buNone/>
            </a:pPr>
            <a:endParaRPr lang="ru-RU" dirty="0" smtClean="0"/>
          </a:p>
        </p:txBody>
      </p:sp>
    </p:spTree>
    <p:extLst>
      <p:ext uri="{BB962C8B-B14F-4D97-AF65-F5344CB8AC3E}">
        <p14:creationId xmlns="" xmlns:p14="http://schemas.microsoft.com/office/powerpoint/2010/main" val="368407309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5082" y="0"/>
            <a:ext cx="7886700" cy="1325563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  <a:latin typeface="ALS Schlange sans" panose="02000506030000020004" pitchFamily="50" charset="-52"/>
              </a:rPr>
              <a:t>ЦЕЛЕВОЕ ОПИСАНИЕ ИС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2450" y="1452358"/>
            <a:ext cx="8516539" cy="4884273"/>
          </a:xfrm>
        </p:spPr>
        <p:txBody>
          <a:bodyPr>
            <a:normAutofit/>
          </a:bodyPr>
          <a:lstStyle/>
          <a:p>
            <a:pPr>
              <a:buClr>
                <a:srgbClr val="1E51A4"/>
              </a:buClr>
              <a:buNone/>
            </a:pPr>
            <a:r>
              <a:rPr lang="ru-RU" dirty="0" smtClean="0">
                <a:latin typeface="ALS Schlange sans" panose="02000506030000020004" pitchFamily="50" charset="-52"/>
              </a:rPr>
              <a:t>  </a:t>
            </a:r>
            <a:r>
              <a:rPr lang="ru-RU" b="1" dirty="0" smtClean="0"/>
              <a:t>СКАЛЯРИЗАЦИЯ (СВЕРТКА) КРИТЕРИЕВ</a:t>
            </a:r>
          </a:p>
          <a:p>
            <a:pPr lvl="0"/>
            <a:r>
              <a:rPr lang="ru-RU" dirty="0"/>
              <a:t>Метод выделения </a:t>
            </a:r>
            <a:r>
              <a:rPr lang="ru-RU" dirty="0" smtClean="0"/>
              <a:t>главного</a:t>
            </a:r>
          </a:p>
          <a:p>
            <a:pPr lvl="0"/>
            <a:r>
              <a:rPr lang="ru-RU" dirty="0" smtClean="0"/>
              <a:t>Метод </a:t>
            </a:r>
            <a:r>
              <a:rPr lang="ru-RU" dirty="0"/>
              <a:t>лексикографической </a:t>
            </a:r>
            <a:r>
              <a:rPr lang="ru-RU" dirty="0" smtClean="0"/>
              <a:t>оптимизации</a:t>
            </a:r>
          </a:p>
          <a:p>
            <a:pPr lvl="0"/>
            <a:r>
              <a:rPr lang="ru-RU" dirty="0" smtClean="0"/>
              <a:t>Метод </a:t>
            </a:r>
            <a:r>
              <a:rPr lang="ru-RU" dirty="0"/>
              <a:t>последовательных </a:t>
            </a:r>
            <a:r>
              <a:rPr lang="ru-RU" dirty="0" smtClean="0"/>
              <a:t>уступок</a:t>
            </a:r>
          </a:p>
          <a:p>
            <a:pPr lvl="0"/>
            <a:r>
              <a:rPr lang="ru-RU" dirty="0" smtClean="0"/>
              <a:t>Человеко-машинные </a:t>
            </a:r>
            <a:r>
              <a:rPr lang="ru-RU" dirty="0"/>
              <a:t>процедуры  = экспертные оценки, в том числе метод МАИ</a:t>
            </a:r>
            <a:r>
              <a:rPr lang="ru-RU" dirty="0" smtClean="0"/>
              <a:t>.</a:t>
            </a:r>
          </a:p>
          <a:p>
            <a:pPr lvl="0"/>
            <a:endParaRPr lang="ru-RU" dirty="0"/>
          </a:p>
          <a:p>
            <a:pPr marL="0" lvl="0" indent="0">
              <a:buNone/>
            </a:pPr>
            <a:r>
              <a:rPr lang="ru-RU" b="1" dirty="0"/>
              <a:t>Важно:</a:t>
            </a:r>
            <a:r>
              <a:rPr lang="ru-RU" dirty="0"/>
              <a:t> разрешена свёртка показателей только для каждой группы отдельно</a:t>
            </a:r>
          </a:p>
          <a:p>
            <a:pPr marL="0" indent="0">
              <a:buNone/>
            </a:pPr>
            <a:endParaRPr lang="ru-RU" dirty="0" smtClean="0"/>
          </a:p>
        </p:txBody>
      </p:sp>
    </p:spTree>
    <p:extLst>
      <p:ext uri="{BB962C8B-B14F-4D97-AF65-F5344CB8AC3E}">
        <p14:creationId xmlns="" xmlns:p14="http://schemas.microsoft.com/office/powerpoint/2010/main" val="144971689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5082" y="0"/>
            <a:ext cx="7886700" cy="1325563"/>
          </a:xfrm>
        </p:spPr>
        <p:txBody>
          <a:bodyPr/>
          <a:lstStyle/>
          <a:p>
            <a:r>
              <a:rPr lang="ru-RU" b="1" dirty="0" smtClean="0">
                <a:solidFill>
                  <a:schemeClr val="bg1"/>
                </a:solidFill>
                <a:latin typeface="ALS Schlange sans" panose="02000506030000020004" pitchFamily="50" charset="-52"/>
              </a:rPr>
              <a:t>МОДЕЛИ ИС</a:t>
            </a:r>
            <a:endParaRPr lang="ru-RU" b="1" dirty="0">
              <a:solidFill>
                <a:schemeClr val="bg1"/>
              </a:solidFill>
              <a:latin typeface="ALS Schlange sans" panose="02000506030000020004" pitchFamily="50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2450" y="1452358"/>
            <a:ext cx="8516539" cy="4884273"/>
          </a:xfrm>
        </p:spPr>
        <p:txBody>
          <a:bodyPr>
            <a:normAutofit/>
          </a:bodyPr>
          <a:lstStyle/>
          <a:p>
            <a:pPr marL="0" indent="0" hangingPunct="0">
              <a:buNone/>
            </a:pPr>
            <a:r>
              <a:rPr lang="ru-RU" dirty="0" smtClean="0">
                <a:latin typeface="ALS Schlange sans" panose="02000506030000020004" pitchFamily="50" charset="-52"/>
              </a:rPr>
              <a:t>  </a:t>
            </a:r>
            <a:r>
              <a:rPr lang="ru-RU" dirty="0"/>
              <a:t>1. какие аспекты системы моделируем:</a:t>
            </a:r>
          </a:p>
          <a:p>
            <a:pPr lvl="0"/>
            <a:r>
              <a:rPr lang="ru-RU" dirty="0"/>
              <a:t>модель "черный ящик";</a:t>
            </a:r>
            <a:endParaRPr lang="ru-RU" b="1" dirty="0"/>
          </a:p>
          <a:p>
            <a:pPr lvl="0"/>
            <a:r>
              <a:rPr lang="ru-RU" dirty="0"/>
              <a:t>модель состава;</a:t>
            </a:r>
            <a:endParaRPr lang="ru-RU" b="1" dirty="0"/>
          </a:p>
          <a:p>
            <a:pPr lvl="0"/>
            <a:r>
              <a:rPr lang="ru-RU" dirty="0"/>
              <a:t>модель структуры;</a:t>
            </a:r>
            <a:endParaRPr lang="ru-RU" b="1" dirty="0"/>
          </a:p>
          <a:p>
            <a:pPr lvl="0"/>
            <a:r>
              <a:rPr lang="ru-RU" dirty="0"/>
              <a:t>объединение всех трех типов – структурная схема системы.</a:t>
            </a:r>
            <a:endParaRPr lang="ru-RU" b="1" dirty="0"/>
          </a:p>
          <a:p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2</a:t>
            </a:r>
            <a:r>
              <a:rPr lang="ru-RU" dirty="0"/>
              <a:t>. учитываем ли параметр времени:</a:t>
            </a:r>
            <a:endParaRPr lang="ru-RU" b="1" dirty="0"/>
          </a:p>
          <a:p>
            <a:pPr lvl="0"/>
            <a:r>
              <a:rPr lang="ru-RU" dirty="0"/>
              <a:t>статические (отображают фиксированное состояние системы);</a:t>
            </a:r>
            <a:endParaRPr lang="ru-RU" b="1" dirty="0"/>
          </a:p>
          <a:p>
            <a:pPr lvl="0"/>
            <a:r>
              <a:rPr lang="ru-RU" dirty="0"/>
              <a:t>динамические (отображают развитие системы во времени).</a:t>
            </a:r>
            <a:endParaRPr lang="ru-RU" b="1" dirty="0"/>
          </a:p>
          <a:p>
            <a:pPr marL="0" indent="0">
              <a:buNone/>
            </a:pPr>
            <a:endParaRPr lang="ru-RU" dirty="0" smtClean="0"/>
          </a:p>
        </p:txBody>
      </p:sp>
    </p:spTree>
    <p:extLst>
      <p:ext uri="{BB962C8B-B14F-4D97-AF65-F5344CB8AC3E}">
        <p14:creationId xmlns="" xmlns:p14="http://schemas.microsoft.com/office/powerpoint/2010/main" val="400114576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5082" y="0"/>
            <a:ext cx="7886700" cy="1325563"/>
          </a:xfrm>
        </p:spPr>
        <p:txBody>
          <a:bodyPr/>
          <a:lstStyle/>
          <a:p>
            <a:r>
              <a:rPr lang="ru-RU" b="1" dirty="0" smtClean="0">
                <a:solidFill>
                  <a:schemeClr val="bg1"/>
                </a:solidFill>
                <a:latin typeface="ALS Schlange sans" panose="02000506030000020004" pitchFamily="50" charset="-52"/>
              </a:rPr>
              <a:t>МОДЕЛИ ИС</a:t>
            </a:r>
            <a:endParaRPr lang="ru-RU" b="1" dirty="0">
              <a:solidFill>
                <a:schemeClr val="bg1"/>
              </a:solidFill>
              <a:latin typeface="ALS Schlange sans" panose="02000506030000020004" pitchFamily="50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2450" y="1452358"/>
            <a:ext cx="8516539" cy="4884273"/>
          </a:xfrm>
        </p:spPr>
        <p:txBody>
          <a:bodyPr>
            <a:normAutofit/>
          </a:bodyPr>
          <a:lstStyle/>
          <a:p>
            <a:pPr marL="0" indent="0" hangingPunct="0">
              <a:buNone/>
            </a:pPr>
            <a:r>
              <a:rPr lang="ru-RU" dirty="0" smtClean="0">
                <a:latin typeface="ALS Schlange sans" panose="02000506030000020004" pitchFamily="50" charset="-52"/>
              </a:rPr>
              <a:t>  </a:t>
            </a:r>
            <a:r>
              <a:rPr lang="ru-RU" dirty="0" smtClean="0"/>
              <a:t>3. по уровням абстракции описания:</a:t>
            </a:r>
            <a:endParaRPr lang="ru-RU" dirty="0"/>
          </a:p>
          <a:p>
            <a:pPr lvl="0"/>
            <a:r>
              <a:rPr lang="ru-RU" dirty="0"/>
              <a:t>символический (лингвистический); </a:t>
            </a:r>
          </a:p>
          <a:p>
            <a:pPr lvl="0"/>
            <a:r>
              <a:rPr lang="ru-RU" dirty="0" smtClean="0"/>
              <a:t>теоретико-множественный; </a:t>
            </a:r>
            <a:endParaRPr lang="ru-RU" dirty="0"/>
          </a:p>
          <a:p>
            <a:pPr lvl="0"/>
            <a:r>
              <a:rPr lang="ru-RU" dirty="0"/>
              <a:t>абстрактно-алгебраический; </a:t>
            </a:r>
          </a:p>
          <a:p>
            <a:pPr lvl="0"/>
            <a:r>
              <a:rPr lang="ru-RU" dirty="0"/>
              <a:t>топологический; </a:t>
            </a:r>
          </a:p>
          <a:p>
            <a:pPr lvl="0"/>
            <a:r>
              <a:rPr lang="ru-RU" dirty="0"/>
              <a:t>динамический; </a:t>
            </a:r>
          </a:p>
          <a:p>
            <a:pPr lvl="0"/>
            <a:r>
              <a:rPr lang="ru-RU" dirty="0"/>
              <a:t>логико-математический (автоматный); </a:t>
            </a:r>
          </a:p>
          <a:p>
            <a:pPr lvl="0"/>
            <a:r>
              <a:rPr lang="ru-RU" dirty="0"/>
              <a:t>теоретико-информационный; </a:t>
            </a:r>
          </a:p>
          <a:p>
            <a:pPr lvl="0"/>
            <a:r>
              <a:rPr lang="ru-RU" dirty="0"/>
              <a:t>эвристический.</a:t>
            </a:r>
          </a:p>
          <a:p>
            <a:pPr marL="0" indent="0">
              <a:buNone/>
            </a:pPr>
            <a:endParaRPr lang="ru-RU" dirty="0" smtClean="0"/>
          </a:p>
        </p:txBody>
      </p:sp>
    </p:spTree>
    <p:extLst>
      <p:ext uri="{BB962C8B-B14F-4D97-AF65-F5344CB8AC3E}">
        <p14:creationId xmlns="" xmlns:p14="http://schemas.microsoft.com/office/powerpoint/2010/main" val="375050428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5082" y="0"/>
            <a:ext cx="7886700" cy="1325563"/>
          </a:xfrm>
        </p:spPr>
        <p:txBody>
          <a:bodyPr/>
          <a:lstStyle/>
          <a:p>
            <a:r>
              <a:rPr lang="ru-RU" b="1" dirty="0" smtClean="0">
                <a:solidFill>
                  <a:schemeClr val="bg1"/>
                </a:solidFill>
                <a:latin typeface="ALS Schlange sans" panose="02000506030000020004" pitchFamily="50" charset="-52"/>
              </a:rPr>
              <a:t>МОДЕЛИ ИС</a:t>
            </a:r>
            <a:endParaRPr lang="ru-RU" b="1" dirty="0">
              <a:solidFill>
                <a:schemeClr val="bg1"/>
              </a:solidFill>
              <a:latin typeface="ALS Schlange sans" panose="02000506030000020004" pitchFamily="50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2450" y="1452358"/>
            <a:ext cx="8516539" cy="488427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ru-RU" b="1" dirty="0" smtClean="0"/>
              <a:t>символический</a:t>
            </a:r>
            <a:r>
              <a:rPr lang="ru-RU" dirty="0" smtClean="0"/>
              <a:t> </a:t>
            </a:r>
            <a:r>
              <a:rPr lang="ru-RU" dirty="0"/>
              <a:t>(</a:t>
            </a:r>
            <a:r>
              <a:rPr lang="ru-RU" b="1" dirty="0"/>
              <a:t>лингвистический</a:t>
            </a:r>
            <a:r>
              <a:rPr lang="ru-RU" dirty="0" smtClean="0"/>
              <a:t>) </a:t>
            </a:r>
          </a:p>
          <a:p>
            <a:pPr lvl="0"/>
            <a:r>
              <a:rPr lang="ru-RU" dirty="0"/>
              <a:t>термы (имена предметов, члены предложения и т.д.) – высказывания, с помощью которых обозначают объекты исследования</a:t>
            </a:r>
          </a:p>
          <a:p>
            <a:pPr lvl="0"/>
            <a:r>
              <a:rPr lang="ru-RU" dirty="0"/>
              <a:t>функторы – высказывания, определяющие отношения между термами.</a:t>
            </a:r>
          </a:p>
          <a:p>
            <a:pPr marL="0" indent="0">
              <a:buNone/>
            </a:pPr>
            <a:r>
              <a:rPr lang="ru-RU" dirty="0" smtClean="0"/>
              <a:t>           автомобиль </a:t>
            </a:r>
            <a:r>
              <a:rPr lang="ru-RU" dirty="0"/>
              <a:t>= &lt;кузов, двигатель, колеса, руль&gt;</a:t>
            </a:r>
          </a:p>
          <a:p>
            <a:pPr marL="0" lvl="0" indent="0">
              <a:buNone/>
            </a:pPr>
            <a:r>
              <a:rPr lang="ru-RU" b="1" dirty="0" smtClean="0"/>
              <a:t>теоретико-множественный </a:t>
            </a:r>
          </a:p>
          <a:p>
            <a:pPr marL="0" lvl="0" indent="0">
              <a:buNone/>
            </a:pPr>
            <a:r>
              <a:rPr lang="en-US" i="1" dirty="0"/>
              <a:t>S</a:t>
            </a:r>
            <a:r>
              <a:rPr lang="en-US" dirty="0">
                <a:sym typeface="Symbol"/>
              </a:rPr>
              <a:t></a:t>
            </a:r>
            <a:r>
              <a:rPr lang="ru-RU" dirty="0"/>
              <a:t>{</a:t>
            </a:r>
            <a:r>
              <a:rPr lang="en-US" i="1" dirty="0"/>
              <a:t>V</a:t>
            </a:r>
            <a:r>
              <a:rPr lang="en-US" baseline="-25000" dirty="0"/>
              <a:t>i</a:t>
            </a:r>
            <a:r>
              <a:rPr lang="ru-RU" dirty="0"/>
              <a:t>; </a:t>
            </a:r>
            <a:r>
              <a:rPr lang="en-US" i="1" dirty="0" err="1"/>
              <a:t>i</a:t>
            </a:r>
            <a:r>
              <a:rPr lang="en-US" dirty="0" err="1">
                <a:sym typeface="Symbol"/>
              </a:rPr>
              <a:t></a:t>
            </a:r>
            <a:r>
              <a:rPr lang="en-US" i="1" dirty="0" err="1"/>
              <a:t>I</a:t>
            </a:r>
            <a:r>
              <a:rPr lang="ru-RU" dirty="0" smtClean="0"/>
              <a:t>}</a:t>
            </a:r>
          </a:p>
          <a:p>
            <a:pPr marL="0" lvl="0" indent="0">
              <a:buNone/>
            </a:pPr>
            <a:r>
              <a:rPr lang="en-US" i="1" dirty="0"/>
              <a:t>S</a:t>
            </a:r>
            <a:r>
              <a:rPr lang="ru-RU" dirty="0"/>
              <a:t>:</a:t>
            </a:r>
            <a:r>
              <a:rPr lang="en-US" dirty="0"/>
              <a:t> </a:t>
            </a:r>
            <a:r>
              <a:rPr lang="en-US" i="1" dirty="0"/>
              <a:t>X</a:t>
            </a:r>
            <a:r>
              <a:rPr lang="en-US" dirty="0">
                <a:sym typeface="Symbol"/>
              </a:rPr>
              <a:t></a:t>
            </a:r>
            <a:r>
              <a:rPr lang="en-US" i="1" dirty="0" smtClean="0"/>
              <a:t>Y</a:t>
            </a:r>
            <a:endParaRPr lang="ru-RU" i="1" dirty="0" smtClean="0"/>
          </a:p>
          <a:p>
            <a:pPr marL="0" lvl="0" indent="0">
              <a:buNone/>
            </a:pPr>
            <a:r>
              <a:rPr lang="ru-RU" b="1" dirty="0" smtClean="0"/>
              <a:t>абстрактно-алгебраический</a:t>
            </a:r>
          </a:p>
          <a:p>
            <a:pPr marL="0" lvl="0" indent="0">
              <a:buNone/>
            </a:pPr>
            <a:r>
              <a:rPr lang="ru-RU" b="1" dirty="0" smtClean="0"/>
              <a:t>топологический</a:t>
            </a:r>
            <a:endParaRPr lang="ru-RU" b="1" dirty="0"/>
          </a:p>
          <a:p>
            <a:pPr marL="0" indent="0">
              <a:buNone/>
            </a:pPr>
            <a:endParaRPr lang="ru-RU" dirty="0" smtClean="0"/>
          </a:p>
        </p:txBody>
      </p:sp>
    </p:spTree>
    <p:extLst>
      <p:ext uri="{BB962C8B-B14F-4D97-AF65-F5344CB8AC3E}">
        <p14:creationId xmlns="" xmlns:p14="http://schemas.microsoft.com/office/powerpoint/2010/main" val="4587194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5082" y="0"/>
            <a:ext cx="7886700" cy="1325563"/>
          </a:xfrm>
        </p:spPr>
        <p:txBody>
          <a:bodyPr/>
          <a:lstStyle/>
          <a:p>
            <a:r>
              <a:rPr lang="ru-RU" b="1" dirty="0" smtClean="0">
                <a:solidFill>
                  <a:schemeClr val="bg1"/>
                </a:solidFill>
                <a:latin typeface="ALS Schlange sans" panose="02000506030000020004" pitchFamily="50" charset="-52"/>
              </a:rPr>
              <a:t>МОДЕЛИ ИС</a:t>
            </a:r>
            <a:endParaRPr lang="ru-RU" b="1" dirty="0">
              <a:solidFill>
                <a:schemeClr val="bg1"/>
              </a:solidFill>
              <a:latin typeface="ALS Schlange sans" panose="02000506030000020004" pitchFamily="50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2450" y="1452358"/>
            <a:ext cx="8516539" cy="488427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ru-RU" b="1" dirty="0" smtClean="0"/>
              <a:t>динамическое описание</a:t>
            </a:r>
          </a:p>
          <a:p>
            <a:pPr marL="0" lvl="0" indent="0">
              <a:buNone/>
            </a:pPr>
            <a:r>
              <a:rPr lang="ru-RU" dirty="0" smtClean="0"/>
              <a:t> </a:t>
            </a:r>
          </a:p>
          <a:p>
            <a:r>
              <a:rPr lang="en-US" i="1" dirty="0"/>
              <a:t>S</a:t>
            </a:r>
            <a:r>
              <a:rPr lang="ru-RU" dirty="0"/>
              <a:t>=&lt;</a:t>
            </a:r>
            <a:r>
              <a:rPr lang="en-US" i="1" dirty="0"/>
              <a:t>X</a:t>
            </a:r>
            <a:r>
              <a:rPr lang="ru-RU" dirty="0"/>
              <a:t>, </a:t>
            </a:r>
            <a:r>
              <a:rPr lang="en-US" i="1" dirty="0"/>
              <a:t>Y</a:t>
            </a:r>
            <a:r>
              <a:rPr lang="ru-RU" dirty="0"/>
              <a:t>&gt;:</a:t>
            </a:r>
          </a:p>
          <a:p>
            <a:pPr marL="0" indent="0">
              <a:buNone/>
            </a:pPr>
            <a:r>
              <a:rPr lang="ru-RU" dirty="0"/>
              <a:t> </a:t>
            </a:r>
            <a:endParaRPr lang="ru-RU" dirty="0" smtClean="0"/>
          </a:p>
          <a:p>
            <a:pPr marL="0" indent="0">
              <a:buNone/>
            </a:pPr>
            <a:r>
              <a:rPr lang="ru-RU" dirty="0"/>
              <a:t>		</a:t>
            </a:r>
          </a:p>
          <a:p>
            <a:r>
              <a:rPr lang="en-US" i="1" dirty="0" smtClean="0"/>
              <a:t>S</a:t>
            </a:r>
            <a:r>
              <a:rPr lang="ru-RU" dirty="0"/>
              <a:t>=&lt;</a:t>
            </a:r>
            <a:r>
              <a:rPr lang="en-US" i="1" dirty="0"/>
              <a:t>X</a:t>
            </a:r>
            <a:r>
              <a:rPr lang="ru-RU" dirty="0"/>
              <a:t>, </a:t>
            </a:r>
            <a:r>
              <a:rPr lang="en-US" i="1" dirty="0"/>
              <a:t>Z</a:t>
            </a:r>
            <a:r>
              <a:rPr lang="ru-RU" dirty="0"/>
              <a:t>, </a:t>
            </a:r>
            <a:r>
              <a:rPr lang="en-US" i="1" dirty="0"/>
              <a:t>Y</a:t>
            </a:r>
            <a:r>
              <a:rPr lang="ru-RU" dirty="0" smtClean="0"/>
              <a:t>&gt;</a:t>
            </a:r>
          </a:p>
          <a:p>
            <a:endParaRPr lang="ru-RU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68" y="2832956"/>
            <a:ext cx="1764877" cy="445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113" y="2087396"/>
            <a:ext cx="2593307" cy="2342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17706205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5082" y="0"/>
            <a:ext cx="7886700" cy="1325563"/>
          </a:xfrm>
        </p:spPr>
        <p:txBody>
          <a:bodyPr/>
          <a:lstStyle/>
          <a:p>
            <a:r>
              <a:rPr lang="ru-RU" b="1" dirty="0" smtClean="0">
                <a:solidFill>
                  <a:schemeClr val="bg1"/>
                </a:solidFill>
                <a:latin typeface="ALS Schlange sans" panose="02000506030000020004" pitchFamily="50" charset="-52"/>
              </a:rPr>
              <a:t>МОДЕЛИ ИС</a:t>
            </a:r>
            <a:endParaRPr lang="ru-RU" b="1" dirty="0">
              <a:solidFill>
                <a:schemeClr val="bg1"/>
              </a:solidFill>
              <a:latin typeface="ALS Schlange sans" panose="02000506030000020004" pitchFamily="50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2450" y="1452358"/>
            <a:ext cx="8516539" cy="488427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ru-RU" b="1" dirty="0" smtClean="0"/>
              <a:t>логико-математическое </a:t>
            </a:r>
            <a:r>
              <a:rPr lang="ru-RU" b="1" dirty="0"/>
              <a:t>(автоматное) </a:t>
            </a:r>
            <a:r>
              <a:rPr lang="ru-RU" b="1" dirty="0" smtClean="0"/>
              <a:t>описание</a:t>
            </a:r>
          </a:p>
          <a:p>
            <a:pPr marL="0" lvl="0" indent="0">
              <a:buNone/>
            </a:pPr>
            <a:endParaRPr lang="ru-RU" b="1" dirty="0"/>
          </a:p>
          <a:p>
            <a:pPr marL="0" lvl="0" indent="0">
              <a:buNone/>
            </a:pPr>
            <a:endParaRPr lang="ru-RU" b="1" dirty="0" smtClean="0"/>
          </a:p>
          <a:p>
            <a:pPr marL="0" lvl="0" indent="0">
              <a:buNone/>
            </a:pPr>
            <a:endParaRPr lang="ru-RU" b="1" dirty="0"/>
          </a:p>
          <a:p>
            <a:pPr marL="0" lvl="0" indent="0">
              <a:buNone/>
            </a:pPr>
            <a:endParaRPr lang="ru-RU" b="1" dirty="0" smtClean="0"/>
          </a:p>
          <a:p>
            <a:pPr marL="0" lvl="0" indent="0">
              <a:buNone/>
            </a:pPr>
            <a:endParaRPr lang="ru-RU" b="1" dirty="0"/>
          </a:p>
          <a:p>
            <a:pPr marL="0" lvl="0" indent="0">
              <a:buNone/>
            </a:pPr>
            <a:endParaRPr lang="ru-RU" b="1" dirty="0" smtClean="0"/>
          </a:p>
          <a:p>
            <a:pPr marL="0" lvl="0" indent="0">
              <a:buNone/>
            </a:pPr>
            <a:r>
              <a:rPr lang="ru-RU" b="1" dirty="0" smtClean="0"/>
              <a:t>теоретико-информационное </a:t>
            </a:r>
            <a:r>
              <a:rPr lang="ru-RU" b="1" dirty="0"/>
              <a:t>описание</a:t>
            </a:r>
            <a:r>
              <a:rPr lang="ru-RU" dirty="0" smtClean="0"/>
              <a:t> </a:t>
            </a:r>
          </a:p>
          <a:p>
            <a:pPr marL="0" lvl="0" indent="0">
              <a:buNone/>
            </a:pPr>
            <a:r>
              <a:rPr lang="ru-RU" dirty="0" smtClean="0"/>
              <a:t>носители </a:t>
            </a:r>
            <a:r>
              <a:rPr lang="ru-RU" dirty="0"/>
              <a:t>информации </a:t>
            </a:r>
            <a:r>
              <a:rPr lang="ru-RU" dirty="0" smtClean="0"/>
              <a:t>- элементы абстрактного </a:t>
            </a:r>
            <a:r>
              <a:rPr lang="ru-RU" dirty="0"/>
              <a:t>множества, </a:t>
            </a:r>
            <a:r>
              <a:rPr lang="ru-RU" dirty="0" smtClean="0"/>
              <a:t>способ </a:t>
            </a:r>
            <a:r>
              <a:rPr lang="ru-RU" dirty="0"/>
              <a:t>их расположения </a:t>
            </a:r>
            <a:r>
              <a:rPr lang="ru-RU" dirty="0" smtClean="0"/>
              <a:t>– отношение </a:t>
            </a:r>
            <a:r>
              <a:rPr lang="ru-RU" dirty="0"/>
              <a:t>в этом </a:t>
            </a:r>
            <a:r>
              <a:rPr lang="ru-RU" dirty="0" smtClean="0"/>
              <a:t>множестве </a:t>
            </a:r>
          </a:p>
          <a:p>
            <a:pPr marL="0" lvl="0" indent="0">
              <a:buNone/>
            </a:pPr>
            <a:r>
              <a:rPr lang="ru-RU" b="1" dirty="0" smtClean="0"/>
              <a:t>эвристическое описание</a:t>
            </a:r>
          </a:p>
          <a:p>
            <a:pPr marL="0" lvl="0" indent="0">
              <a:buNone/>
            </a:pPr>
            <a:r>
              <a:rPr lang="ru-RU" dirty="0" smtClean="0"/>
              <a:t>машинное обучение </a:t>
            </a:r>
            <a:r>
              <a:rPr lang="ru-RU" dirty="0"/>
              <a:t>(</a:t>
            </a:r>
            <a:r>
              <a:rPr lang="ru-RU" dirty="0" smtClean="0"/>
              <a:t>обучение </a:t>
            </a:r>
            <a:r>
              <a:rPr lang="ru-RU" dirty="0"/>
              <a:t>по прецедентам</a:t>
            </a:r>
            <a:r>
              <a:rPr lang="ru-RU" dirty="0" smtClean="0"/>
              <a:t>) </a:t>
            </a:r>
            <a:r>
              <a:rPr lang="ru-RU" dirty="0"/>
              <a:t>	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29" y="2122990"/>
            <a:ext cx="2877803" cy="512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989" y="1577557"/>
            <a:ext cx="2165684" cy="2618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40772418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5082" y="0"/>
            <a:ext cx="7886700" cy="1325563"/>
          </a:xfrm>
        </p:spPr>
        <p:txBody>
          <a:bodyPr>
            <a:normAutofit/>
          </a:bodyPr>
          <a:lstStyle/>
          <a:p>
            <a:r>
              <a:rPr lang="ru-RU" sz="2000" b="1" dirty="0" smtClean="0">
                <a:solidFill>
                  <a:schemeClr val="bg1"/>
                </a:solidFill>
                <a:latin typeface="ALS Schlange sans" panose="02000506030000020004" pitchFamily="50" charset="-52"/>
              </a:rPr>
              <a:t>МОДЕЛИРОВАНИЕ ИС</a:t>
            </a:r>
            <a:br>
              <a:rPr lang="ru-RU" sz="2000" b="1" dirty="0" smtClean="0">
                <a:solidFill>
                  <a:schemeClr val="bg1"/>
                </a:solidFill>
                <a:latin typeface="ALS Schlange sans" panose="02000506030000020004" pitchFamily="50" charset="-52"/>
              </a:rPr>
            </a:br>
            <a:r>
              <a:rPr lang="ru-RU" sz="2000" b="1" dirty="0" smtClean="0">
                <a:solidFill>
                  <a:schemeClr val="bg1"/>
                </a:solidFill>
                <a:latin typeface="ALS Schlange sans" panose="02000506030000020004" pitchFamily="50" charset="-52"/>
              </a:rPr>
              <a:t>С ПОМОЩЬЮ МАШИННОГО ОБУЧЕНИЯ</a:t>
            </a:r>
            <a:endParaRPr lang="ru-RU" sz="2000" b="1" dirty="0">
              <a:solidFill>
                <a:schemeClr val="bg1"/>
              </a:solidFill>
              <a:latin typeface="ALS Schlange sans" panose="02000506030000020004" pitchFamily="50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2450" y="1452358"/>
            <a:ext cx="8516539" cy="488427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400" i="1" dirty="0" smtClean="0"/>
              <a:t>S</a:t>
            </a:r>
            <a:r>
              <a:rPr lang="en-US" sz="2400" dirty="0" smtClean="0">
                <a:sym typeface="Symbol"/>
              </a:rPr>
              <a:t></a:t>
            </a:r>
            <a:r>
              <a:rPr lang="ru-RU" sz="2400" dirty="0" smtClean="0"/>
              <a:t>{</a:t>
            </a:r>
            <a:r>
              <a:rPr lang="en-US" sz="2400" i="1" dirty="0" smtClean="0"/>
              <a:t>V</a:t>
            </a:r>
            <a:r>
              <a:rPr lang="en-US" sz="2400" baseline="-25000" dirty="0" smtClean="0"/>
              <a:t>i</a:t>
            </a:r>
            <a:r>
              <a:rPr lang="ru-RU" sz="2400" dirty="0" smtClean="0"/>
              <a:t>; </a:t>
            </a:r>
            <a:r>
              <a:rPr lang="en-US" sz="2400" i="1" dirty="0" err="1" smtClean="0"/>
              <a:t>i</a:t>
            </a:r>
            <a:r>
              <a:rPr lang="en-US" sz="2400" dirty="0" err="1" smtClean="0">
                <a:sym typeface="Symbol"/>
              </a:rPr>
              <a:t></a:t>
            </a:r>
            <a:r>
              <a:rPr lang="en-US" sz="2400" i="1" dirty="0" err="1" smtClean="0"/>
              <a:t>I</a:t>
            </a:r>
            <a:r>
              <a:rPr lang="ru-RU" sz="2400" dirty="0" smtClean="0"/>
              <a:t>}</a:t>
            </a:r>
            <a:endParaRPr lang="ru-RU" sz="2400" b="1" dirty="0"/>
          </a:p>
          <a:p>
            <a:pPr marL="0" lvl="0" indent="0">
              <a:buNone/>
            </a:pPr>
            <a:r>
              <a:rPr lang="en-US" b="1" dirty="0" smtClean="0"/>
              <a:t>Data</a:t>
            </a:r>
            <a:r>
              <a:rPr lang="en-US" dirty="0" smtClean="0"/>
              <a:t> are values of qualitative or quantitative variables</a:t>
            </a:r>
            <a:r>
              <a:rPr lang="ru-RU" dirty="0" smtClean="0"/>
              <a:t>, </a:t>
            </a:r>
            <a:r>
              <a:rPr lang="en-US" dirty="0" smtClean="0"/>
              <a:t>belonging to a set of items</a:t>
            </a:r>
            <a:r>
              <a:rPr lang="ru-RU" dirty="0" smtClean="0"/>
              <a:t>:</a:t>
            </a:r>
          </a:p>
          <a:p>
            <a:pPr lvl="0"/>
            <a:r>
              <a:rPr lang="ru-RU" dirty="0" smtClean="0"/>
              <a:t>фиксация единичных фактов (сущностей);</a:t>
            </a:r>
            <a:endParaRPr lang="en-US" dirty="0" smtClean="0"/>
          </a:p>
          <a:p>
            <a:r>
              <a:rPr lang="ru-RU" dirty="0" smtClean="0"/>
              <a:t>отсутствие непосредственной привязки к контексту</a:t>
            </a:r>
          </a:p>
          <a:p>
            <a:pPr marL="0" lvl="0" indent="0">
              <a:buNone/>
            </a:pPr>
            <a:r>
              <a:rPr lang="ru-RU" sz="2400" i="1" dirty="0" smtClean="0"/>
              <a:t>Х</a:t>
            </a:r>
            <a:r>
              <a:rPr lang="ru-RU" sz="2400" dirty="0" smtClean="0"/>
              <a:t> = (</a:t>
            </a:r>
            <a:r>
              <a:rPr lang="en-US" sz="2400" i="1" dirty="0" smtClean="0"/>
              <a:t>x</a:t>
            </a:r>
            <a:r>
              <a:rPr lang="ru-RU" sz="2400" baseline="-25000" dirty="0" smtClean="0"/>
              <a:t>1</a:t>
            </a:r>
            <a:r>
              <a:rPr lang="ru-RU" sz="2400" dirty="0" smtClean="0"/>
              <a:t>, …, </a:t>
            </a:r>
            <a:r>
              <a:rPr lang="en-US" sz="2400" i="1" dirty="0" smtClean="0"/>
              <a:t>x</a:t>
            </a:r>
            <a:r>
              <a:rPr lang="en-US" sz="2400" i="1" baseline="-25000" dirty="0" smtClean="0"/>
              <a:t>l</a:t>
            </a:r>
            <a:r>
              <a:rPr lang="ru-RU" sz="2400" dirty="0" smtClean="0"/>
              <a:t>)</a:t>
            </a:r>
          </a:p>
          <a:p>
            <a:pPr marL="0" indent="0">
              <a:buNone/>
            </a:pPr>
            <a:r>
              <a:rPr lang="en-US" sz="2400" i="1" dirty="0" err="1" smtClean="0"/>
              <a:t>f</a:t>
            </a:r>
            <a:r>
              <a:rPr lang="en-US" sz="2400" i="1" baseline="-25000" dirty="0" err="1" smtClean="0"/>
              <a:t>j</a:t>
            </a:r>
            <a:r>
              <a:rPr lang="ru-RU" sz="2400" dirty="0" smtClean="0"/>
              <a:t>: </a:t>
            </a:r>
            <a:r>
              <a:rPr lang="en-US" sz="2400" i="1" dirty="0" err="1" smtClean="0"/>
              <a:t>X</a:t>
            </a:r>
            <a:r>
              <a:rPr lang="en-US" sz="2400" dirty="0" err="1" smtClean="0">
                <a:sym typeface="Symbol"/>
              </a:rPr>
              <a:t></a:t>
            </a:r>
            <a:r>
              <a:rPr lang="en-US" sz="2400" i="1" dirty="0" err="1" smtClean="0"/>
              <a:t>D</a:t>
            </a:r>
            <a:r>
              <a:rPr lang="en-US" sz="2400" i="1" baseline="-25000" dirty="0" err="1" smtClean="0"/>
              <a:t>j</a:t>
            </a:r>
            <a:r>
              <a:rPr lang="ru-RU" sz="2400" dirty="0" smtClean="0"/>
              <a:t>, </a:t>
            </a:r>
            <a:r>
              <a:rPr lang="en-US" sz="2400" i="1" dirty="0" smtClean="0"/>
              <a:t>j</a:t>
            </a:r>
            <a:r>
              <a:rPr lang="ru-RU" sz="2400" dirty="0" smtClean="0"/>
              <a:t>=1, …, </a:t>
            </a:r>
            <a:r>
              <a:rPr lang="en-US" sz="2400" i="1" dirty="0" smtClean="0"/>
              <a:t>n</a:t>
            </a:r>
            <a:r>
              <a:rPr lang="ru-RU" sz="2400" i="1" dirty="0" smtClean="0"/>
              <a:t>  			</a:t>
            </a:r>
            <a:r>
              <a:rPr lang="en-US" sz="2400" dirty="0" smtClean="0"/>
              <a:t>{</a:t>
            </a:r>
            <a:r>
              <a:rPr lang="en-US" sz="2400" i="1" dirty="0" smtClean="0"/>
              <a:t>f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(</a:t>
            </a:r>
            <a:r>
              <a:rPr lang="en-US" sz="2400" i="1" dirty="0" smtClean="0"/>
              <a:t>х</a:t>
            </a:r>
            <a:r>
              <a:rPr lang="en-US" sz="2400" dirty="0" smtClean="0"/>
              <a:t>), …, </a:t>
            </a:r>
            <a:r>
              <a:rPr lang="en-US" sz="2400" i="1" dirty="0" err="1" smtClean="0"/>
              <a:t>f</a:t>
            </a:r>
            <a:r>
              <a:rPr lang="en-US" sz="2400" i="1" baseline="-25000" dirty="0" err="1" smtClean="0"/>
              <a:t>j</a:t>
            </a:r>
            <a:r>
              <a:rPr lang="en-US" sz="2400" dirty="0" smtClean="0"/>
              <a:t>(</a:t>
            </a:r>
            <a:r>
              <a:rPr lang="en-US" sz="2400" i="1" dirty="0" smtClean="0"/>
              <a:t>х</a:t>
            </a:r>
            <a:r>
              <a:rPr lang="en-US" sz="2400" dirty="0" smtClean="0"/>
              <a:t>)}.</a:t>
            </a:r>
            <a:endParaRPr lang="ru-RU" sz="2400" dirty="0" smtClean="0"/>
          </a:p>
          <a:p>
            <a:pPr lvl="0"/>
            <a:r>
              <a:rPr lang="en-US" i="1" dirty="0" err="1" smtClean="0"/>
              <a:t>f</a:t>
            </a:r>
            <a:r>
              <a:rPr lang="en-US" i="1" baseline="-25000" dirty="0" err="1" smtClean="0"/>
              <a:t>j</a:t>
            </a:r>
            <a:r>
              <a:rPr lang="x-none" smtClean="0"/>
              <a:t>  – бинарный признак: </a:t>
            </a:r>
            <a:r>
              <a:rPr lang="en-US" i="1" dirty="0" err="1" smtClean="0"/>
              <a:t>D</a:t>
            </a:r>
            <a:r>
              <a:rPr lang="en-US" i="1" baseline="-25000" dirty="0" err="1" smtClean="0"/>
              <a:t>j</a:t>
            </a:r>
            <a:r>
              <a:rPr lang="en-US" i="1" baseline="-25000" dirty="0" smtClean="0"/>
              <a:t> </a:t>
            </a:r>
            <a:r>
              <a:rPr lang="x-none" smtClean="0"/>
              <a:t>={0, 1);</a:t>
            </a:r>
            <a:endParaRPr lang="en-US" b="1" dirty="0" smtClean="0"/>
          </a:p>
          <a:p>
            <a:pPr lvl="0"/>
            <a:r>
              <a:rPr lang="en-US" i="1" dirty="0" err="1" smtClean="0"/>
              <a:t>f</a:t>
            </a:r>
            <a:r>
              <a:rPr lang="en-US" i="1" baseline="-25000" dirty="0" err="1" smtClean="0"/>
              <a:t>j</a:t>
            </a:r>
            <a:r>
              <a:rPr lang="x-none" smtClean="0"/>
              <a:t>  – номинальный признак:|</a:t>
            </a:r>
            <a:r>
              <a:rPr lang="x-none" i="1" smtClean="0"/>
              <a:t> </a:t>
            </a:r>
            <a:r>
              <a:rPr lang="en-US" i="1" dirty="0" err="1" smtClean="0"/>
              <a:t>D</a:t>
            </a:r>
            <a:r>
              <a:rPr lang="en-US" i="1" baseline="-25000" dirty="0" err="1" smtClean="0"/>
              <a:t>j</a:t>
            </a:r>
            <a:r>
              <a:rPr lang="x-none" smtClean="0"/>
              <a:t> |&lt;</a:t>
            </a:r>
            <a:r>
              <a:rPr lang="en-US" dirty="0" smtClean="0">
                <a:sym typeface="Symbol"/>
              </a:rPr>
              <a:t></a:t>
            </a:r>
            <a:r>
              <a:rPr lang="x-none" smtClean="0"/>
              <a:t>;</a:t>
            </a:r>
            <a:endParaRPr lang="en-US" b="1" dirty="0" smtClean="0"/>
          </a:p>
          <a:p>
            <a:pPr lvl="0"/>
            <a:r>
              <a:rPr lang="en-US" i="1" dirty="0" err="1" smtClean="0"/>
              <a:t>f</a:t>
            </a:r>
            <a:r>
              <a:rPr lang="en-US" i="1" baseline="-25000" dirty="0" err="1" smtClean="0"/>
              <a:t>j</a:t>
            </a:r>
            <a:r>
              <a:rPr lang="ru-RU" dirty="0" smtClean="0"/>
              <a:t>  – порядковый признак: |</a:t>
            </a:r>
            <a:r>
              <a:rPr lang="en-US" i="1" dirty="0" err="1" smtClean="0"/>
              <a:t>D</a:t>
            </a:r>
            <a:r>
              <a:rPr lang="en-US" i="1" baseline="-25000" dirty="0" err="1" smtClean="0"/>
              <a:t>j</a:t>
            </a:r>
            <a:r>
              <a:rPr lang="ru-RU" dirty="0" smtClean="0"/>
              <a:t> |&lt;</a:t>
            </a:r>
            <a:r>
              <a:rPr lang="en-US" dirty="0" smtClean="0">
                <a:sym typeface="Symbol"/>
              </a:rPr>
              <a:t></a:t>
            </a:r>
            <a:r>
              <a:rPr lang="ru-RU" dirty="0" smtClean="0"/>
              <a:t>, </a:t>
            </a:r>
            <a:r>
              <a:rPr lang="en-US" i="1" dirty="0" err="1" smtClean="0"/>
              <a:t>D</a:t>
            </a:r>
            <a:r>
              <a:rPr lang="en-US" i="1" baseline="-25000" dirty="0" err="1" smtClean="0"/>
              <a:t>j</a:t>
            </a:r>
            <a:r>
              <a:rPr lang="en-US" i="1" baseline="-25000" dirty="0" smtClean="0"/>
              <a:t> </a:t>
            </a:r>
            <a:r>
              <a:rPr lang="ru-RU" dirty="0" smtClean="0"/>
              <a:t> упорядочено;</a:t>
            </a:r>
            <a:endParaRPr lang="en-US" dirty="0" smtClean="0"/>
          </a:p>
          <a:p>
            <a:pPr lvl="0"/>
            <a:r>
              <a:rPr lang="en-US" i="1" dirty="0" err="1" smtClean="0"/>
              <a:t>f</a:t>
            </a:r>
            <a:r>
              <a:rPr lang="en-US" i="1" baseline="-25000" dirty="0" err="1" smtClean="0"/>
              <a:t>j</a:t>
            </a:r>
            <a:r>
              <a:rPr lang="ru-RU" dirty="0" smtClean="0"/>
              <a:t>  – количественный признак: </a:t>
            </a:r>
            <a:r>
              <a:rPr lang="en-US" i="1" dirty="0" err="1" smtClean="0"/>
              <a:t>D</a:t>
            </a:r>
            <a:r>
              <a:rPr lang="en-US" i="1" baseline="-25000" dirty="0" err="1" smtClean="0"/>
              <a:t>j</a:t>
            </a:r>
            <a:r>
              <a:rPr lang="en-US" i="1" baseline="-25000" dirty="0" smtClean="0"/>
              <a:t> </a:t>
            </a:r>
            <a:r>
              <a:rPr lang="ru-RU" dirty="0" smtClean="0"/>
              <a:t>= </a:t>
            </a:r>
            <a:r>
              <a:rPr lang="ru-RU" dirty="0" smtClean="0">
                <a:sym typeface="Symbol"/>
              </a:rPr>
              <a:t></a:t>
            </a:r>
            <a:r>
              <a:rPr lang="ru-RU" dirty="0" smtClean="0"/>
              <a:t>.</a:t>
            </a:r>
            <a:endParaRPr lang="en-US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lvl="0" indent="0">
              <a:buNone/>
            </a:pPr>
            <a:endParaRPr lang="ru-RU" sz="2400" b="1" dirty="0"/>
          </a:p>
          <a:p>
            <a:pPr marL="0" lvl="0" indent="0">
              <a:buNone/>
            </a:pPr>
            <a:endParaRPr lang="ru-RU" b="1" dirty="0" smtClean="0"/>
          </a:p>
          <a:p>
            <a:pPr marL="0" lvl="0" indent="0">
              <a:buNone/>
            </a:pPr>
            <a:endParaRPr lang="ru-RU" b="1" dirty="0"/>
          </a:p>
          <a:p>
            <a:pPr marL="0" lvl="0" indent="0">
              <a:buNone/>
            </a:pPr>
            <a:endParaRPr lang="ru-RU" b="1" dirty="0" smtClean="0"/>
          </a:p>
        </p:txBody>
      </p:sp>
      <p:sp>
        <p:nvSpPr>
          <p:cNvPr id="7" name="Стрелка вправо 6"/>
          <p:cNvSpPr/>
          <p:nvPr/>
        </p:nvSpPr>
        <p:spPr>
          <a:xfrm>
            <a:off x="2838202" y="3930731"/>
            <a:ext cx="1353787" cy="1425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772418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5082" y="0"/>
            <a:ext cx="7886700" cy="1325563"/>
          </a:xfrm>
        </p:spPr>
        <p:txBody>
          <a:bodyPr>
            <a:normAutofit/>
          </a:bodyPr>
          <a:lstStyle/>
          <a:p>
            <a:r>
              <a:rPr lang="ru-RU" sz="2000" b="1" dirty="0" smtClean="0">
                <a:solidFill>
                  <a:schemeClr val="bg1"/>
                </a:solidFill>
                <a:latin typeface="ALS Schlange sans" panose="02000506030000020004" pitchFamily="50" charset="-52"/>
              </a:rPr>
              <a:t>МОДЕЛИРОВАНИЕ ИС</a:t>
            </a:r>
            <a:br>
              <a:rPr lang="ru-RU" sz="2000" b="1" dirty="0" smtClean="0">
                <a:solidFill>
                  <a:schemeClr val="bg1"/>
                </a:solidFill>
                <a:latin typeface="ALS Schlange sans" panose="02000506030000020004" pitchFamily="50" charset="-52"/>
              </a:rPr>
            </a:br>
            <a:r>
              <a:rPr lang="ru-RU" sz="2000" b="1" dirty="0" smtClean="0">
                <a:solidFill>
                  <a:schemeClr val="bg1"/>
                </a:solidFill>
                <a:latin typeface="ALS Schlange sans" panose="02000506030000020004" pitchFamily="50" charset="-52"/>
              </a:rPr>
              <a:t>С ПОМОЩЬЮ МАШИННОГО ОБУЧЕНИЯ</a:t>
            </a:r>
            <a:endParaRPr lang="ru-RU" sz="2000" b="1" dirty="0">
              <a:solidFill>
                <a:schemeClr val="bg1"/>
              </a:solidFill>
              <a:latin typeface="ALS Schlange sans" panose="02000506030000020004" pitchFamily="50" charset="-52"/>
            </a:endParaRPr>
          </a:p>
        </p:txBody>
      </p:sp>
      <p:sp>
        <p:nvSpPr>
          <p:cNvPr id="9" name="Содержимое 8"/>
          <p:cNvSpPr>
            <a:spLocks noGrp="1"/>
          </p:cNvSpPr>
          <p:nvPr>
            <p:ph idx="1"/>
          </p:nvPr>
        </p:nvSpPr>
        <p:spPr>
          <a:xfrm>
            <a:off x="308016" y="1386238"/>
            <a:ext cx="7886700" cy="4351338"/>
          </a:xfrm>
        </p:spPr>
        <p:txBody>
          <a:bodyPr/>
          <a:lstStyle/>
          <a:p>
            <a:pPr marL="457200" indent="-457200" hangingPunct="0">
              <a:buAutoNum type="arabicParenBoth"/>
            </a:pPr>
            <a:r>
              <a:rPr lang="en-US" dirty="0" err="1" smtClean="0"/>
              <a:t>Известны</a:t>
            </a:r>
            <a:r>
              <a:rPr lang="en-US" dirty="0" smtClean="0"/>
              <a:t> </a:t>
            </a:r>
            <a:r>
              <a:rPr lang="en-US" dirty="0" err="1" smtClean="0"/>
              <a:t>данные</a:t>
            </a:r>
            <a:r>
              <a:rPr lang="en-US" dirty="0" smtClean="0"/>
              <a:t> и </a:t>
            </a:r>
            <a:r>
              <a:rPr lang="en-US" dirty="0" err="1" smtClean="0"/>
              <a:t>зависимости</a:t>
            </a:r>
            <a:r>
              <a:rPr lang="en-US" dirty="0" smtClean="0"/>
              <a:t> </a:t>
            </a:r>
            <a:r>
              <a:rPr lang="en-US" dirty="0" err="1" smtClean="0"/>
              <a:t>между</a:t>
            </a:r>
            <a:r>
              <a:rPr lang="en-US" dirty="0" smtClean="0"/>
              <a:t> </a:t>
            </a:r>
            <a:r>
              <a:rPr lang="en-US" dirty="0" err="1" smtClean="0"/>
              <a:t>ними</a:t>
            </a:r>
            <a:r>
              <a:rPr lang="en-US" dirty="0" smtClean="0"/>
              <a:t>. </a:t>
            </a:r>
            <a:r>
              <a:rPr lang="en-US" dirty="0" err="1" smtClean="0"/>
              <a:t>Требуется</a:t>
            </a:r>
            <a:r>
              <a:rPr lang="en-US" dirty="0" smtClean="0"/>
              <a:t> </a:t>
            </a:r>
            <a:r>
              <a:rPr lang="en-US" dirty="0" err="1" smtClean="0"/>
              <a:t>их</a:t>
            </a:r>
            <a:r>
              <a:rPr lang="en-US" dirty="0" smtClean="0"/>
              <a:t> </a:t>
            </a:r>
            <a:r>
              <a:rPr lang="en-US" dirty="0" err="1" smtClean="0"/>
              <a:t>зафиксировать</a:t>
            </a:r>
            <a:r>
              <a:rPr lang="en-US" dirty="0" smtClean="0"/>
              <a:t> в </a:t>
            </a:r>
            <a:r>
              <a:rPr lang="en-US" dirty="0" err="1" smtClean="0"/>
              <a:t>удобной</a:t>
            </a:r>
            <a:r>
              <a:rPr lang="en-US" dirty="0" smtClean="0"/>
              <a:t> </a:t>
            </a:r>
            <a:r>
              <a:rPr lang="en-US" dirty="0" err="1" smtClean="0"/>
              <a:t>форме</a:t>
            </a:r>
            <a:r>
              <a:rPr lang="en-US" dirty="0" smtClean="0"/>
              <a:t>.</a:t>
            </a:r>
            <a:endParaRPr lang="ru-RU" dirty="0" smtClean="0"/>
          </a:p>
          <a:p>
            <a:pPr marL="457200" indent="-457200" hangingPunct="0">
              <a:buNone/>
            </a:pPr>
            <a:r>
              <a:rPr lang="ru-RU" dirty="0" smtClean="0"/>
              <a:t>Матрица объект-свойство</a:t>
            </a:r>
          </a:p>
          <a:p>
            <a:pPr marL="457200" indent="-457200" hangingPunct="0">
              <a:buAutoNum type="arabicParenBoth"/>
            </a:pPr>
            <a:endParaRPr lang="en-US" dirty="0" smtClean="0"/>
          </a:p>
          <a:p>
            <a:endParaRPr lang="ru-RU" dirty="0" smtClean="0"/>
          </a:p>
          <a:p>
            <a:endParaRPr lang="ru-RU" sz="1600" dirty="0" smtClean="0"/>
          </a:p>
          <a:p>
            <a:r>
              <a:rPr lang="ru-RU" dirty="0" smtClean="0"/>
              <a:t>БД</a:t>
            </a:r>
          </a:p>
          <a:p>
            <a:r>
              <a:rPr lang="ru-RU" dirty="0" smtClean="0"/>
              <a:t>АТД (списки, стеки, очереди, деревья…)</a:t>
            </a:r>
            <a:endParaRPr lang="en-US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2198" y="2409456"/>
            <a:ext cx="2742857" cy="857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0772418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5082" y="0"/>
            <a:ext cx="7886700" cy="1325563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  <a:latin typeface="ALS Schlange sans" panose="02000506030000020004" pitchFamily="50" charset="-52"/>
              </a:rPr>
              <a:t>ОБЩИЕ ПОНЯТИЯ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8969" y="1410847"/>
            <a:ext cx="8190570" cy="4351338"/>
          </a:xfrm>
        </p:spPr>
        <p:txBody>
          <a:bodyPr>
            <a:normAutofit lnSpcReduction="10000"/>
          </a:bodyPr>
          <a:lstStyle/>
          <a:p>
            <a:pPr>
              <a:buClr>
                <a:srgbClr val="1E51A4"/>
              </a:buClr>
              <a:buNone/>
            </a:pPr>
            <a:r>
              <a:rPr lang="ru-RU" dirty="0" smtClean="0">
                <a:latin typeface="ALS Schlange sans" panose="02000506030000020004" pitchFamily="50" charset="-52"/>
              </a:rPr>
              <a:t>  </a:t>
            </a:r>
            <a:r>
              <a:rPr lang="ru-RU" b="1" dirty="0" smtClean="0"/>
              <a:t>ОПРЕДЕЛЕНИЯ</a:t>
            </a:r>
          </a:p>
          <a:p>
            <a:pPr>
              <a:buClr>
                <a:srgbClr val="1E51A4"/>
              </a:buClr>
              <a:buNone/>
            </a:pPr>
            <a:r>
              <a:rPr lang="ru-RU" dirty="0" smtClean="0"/>
              <a:t>№ 149-ФЗ от </a:t>
            </a:r>
            <a:r>
              <a:rPr lang="ru-RU" dirty="0"/>
              <a:t>27 июля 2006 </a:t>
            </a:r>
            <a:r>
              <a:rPr lang="ru-RU" dirty="0" smtClean="0"/>
              <a:t>г. :</a:t>
            </a:r>
          </a:p>
          <a:p>
            <a:r>
              <a:rPr lang="ru-RU" dirty="0" smtClean="0"/>
              <a:t> </a:t>
            </a:r>
            <a:r>
              <a:rPr lang="ru-RU" dirty="0"/>
              <a:t>информация – сведения (сообщения, данные) независимо от формы их представления;</a:t>
            </a:r>
          </a:p>
          <a:p>
            <a:r>
              <a:rPr lang="ru-RU" dirty="0"/>
              <a:t>информационные технологии – процессы, методы поиска, сбора, хранения, обработки, предоставления, распространения информации и способы осуществления таких процессов и методов;</a:t>
            </a:r>
          </a:p>
          <a:p>
            <a:r>
              <a:rPr lang="ru-RU" dirty="0"/>
              <a:t>информационная система – совокупность содержащейся в базах данных информации и обеспечивающих ее обработку информационных технологий и технических средств</a:t>
            </a:r>
            <a:r>
              <a:rPr lang="ru-RU" dirty="0" smtClean="0"/>
              <a:t>;</a:t>
            </a:r>
          </a:p>
          <a:p>
            <a:r>
              <a:rPr lang="ru-RU" dirty="0"/>
              <a:t>информационные процессы – процессы сбора, обработки, накопления, хранения, поиска и распространения информации. </a:t>
            </a:r>
          </a:p>
          <a:p>
            <a:pPr marL="0" indent="0">
              <a:buNone/>
            </a:pPr>
            <a:r>
              <a:rPr lang="ru-RU" dirty="0" smtClean="0">
                <a:latin typeface="ALS Schlange sans" panose="02000506030000020004" pitchFamily="50" charset="-52"/>
              </a:rPr>
              <a:t> </a:t>
            </a:r>
            <a:endParaRPr lang="ru-RU" dirty="0">
              <a:latin typeface="ALS Schlange sans" panose="02000506030000020004" pitchFamily="50" charset="-5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4693989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5082" y="0"/>
            <a:ext cx="7886700" cy="1325563"/>
          </a:xfrm>
        </p:spPr>
        <p:txBody>
          <a:bodyPr>
            <a:normAutofit/>
          </a:bodyPr>
          <a:lstStyle/>
          <a:p>
            <a:r>
              <a:rPr lang="ru-RU" sz="2000" b="1" dirty="0" smtClean="0">
                <a:solidFill>
                  <a:schemeClr val="bg1"/>
                </a:solidFill>
                <a:latin typeface="ALS Schlange sans" panose="02000506030000020004" pitchFamily="50" charset="-52"/>
              </a:rPr>
              <a:t>МОДЕЛИРОВАНИЕ ИС</a:t>
            </a:r>
            <a:br>
              <a:rPr lang="ru-RU" sz="2000" b="1" dirty="0" smtClean="0">
                <a:solidFill>
                  <a:schemeClr val="bg1"/>
                </a:solidFill>
                <a:latin typeface="ALS Schlange sans" panose="02000506030000020004" pitchFamily="50" charset="-52"/>
              </a:rPr>
            </a:br>
            <a:r>
              <a:rPr lang="ru-RU" sz="2000" b="1" dirty="0" smtClean="0">
                <a:solidFill>
                  <a:schemeClr val="bg1"/>
                </a:solidFill>
                <a:latin typeface="ALS Schlange sans" panose="02000506030000020004" pitchFamily="50" charset="-52"/>
              </a:rPr>
              <a:t>С ПОМОЩЬЮ МАШИННОГО ОБУЧЕНИЯ</a:t>
            </a:r>
            <a:endParaRPr lang="ru-RU" sz="2000" b="1" dirty="0">
              <a:solidFill>
                <a:schemeClr val="bg1"/>
              </a:solidFill>
              <a:latin typeface="ALS Schlange sans" panose="02000506030000020004" pitchFamily="50" charset="-52"/>
            </a:endParaRPr>
          </a:p>
        </p:txBody>
      </p:sp>
      <p:sp>
        <p:nvSpPr>
          <p:cNvPr id="9" name="Содержимое 8"/>
          <p:cNvSpPr>
            <a:spLocks noGrp="1"/>
          </p:cNvSpPr>
          <p:nvPr>
            <p:ph idx="1"/>
          </p:nvPr>
        </p:nvSpPr>
        <p:spPr>
          <a:xfrm>
            <a:off x="308016" y="1386238"/>
            <a:ext cx="7886700" cy="4351338"/>
          </a:xfrm>
        </p:spPr>
        <p:txBody>
          <a:bodyPr>
            <a:normAutofit lnSpcReduction="10000"/>
          </a:bodyPr>
          <a:lstStyle/>
          <a:p>
            <a:pPr marL="457200" indent="-457200" hangingPunct="0">
              <a:buNone/>
            </a:pPr>
            <a:r>
              <a:rPr lang="ru-RU" dirty="0" smtClean="0"/>
              <a:t>(2) Структура отношений между подмножествами данных неизвестна или известна частично:</a:t>
            </a:r>
          </a:p>
          <a:p>
            <a:pPr marL="457200" indent="-457200" hangingPunct="0">
              <a:buFont typeface="Symbol" pitchFamily="18" charset="2"/>
              <a:buChar char="$"/>
            </a:pPr>
            <a:r>
              <a:rPr lang="ru-RU" dirty="0" smtClean="0"/>
              <a:t>{</a:t>
            </a:r>
            <a:r>
              <a:rPr lang="ru-RU" i="1" dirty="0" smtClean="0"/>
              <a:t>x</a:t>
            </a:r>
            <a:r>
              <a:rPr lang="ru-RU" baseline="-25000" dirty="0" smtClean="0"/>
              <a:t>1</a:t>
            </a:r>
            <a:r>
              <a:rPr lang="ru-RU" dirty="0" smtClean="0"/>
              <a:t>, . . . , </a:t>
            </a:r>
            <a:r>
              <a:rPr lang="ru-RU" i="1" dirty="0" err="1" smtClean="0"/>
              <a:t>x</a:t>
            </a:r>
            <a:r>
              <a:rPr lang="ru-RU" baseline="-25000" dirty="0" err="1" smtClean="0"/>
              <a:t>ℓ</a:t>
            </a:r>
            <a:r>
              <a:rPr lang="ru-RU" dirty="0" smtClean="0"/>
              <a:t>}⊂</a:t>
            </a:r>
            <a:r>
              <a:rPr lang="ru-RU" i="1" dirty="0" smtClean="0"/>
              <a:t>X 	</a:t>
            </a:r>
            <a:r>
              <a:rPr lang="ru-RU" dirty="0" smtClean="0"/>
              <a:t>(</a:t>
            </a:r>
            <a:r>
              <a:rPr lang="ru-RU" dirty="0" err="1" smtClean="0"/>
              <a:t>training</a:t>
            </a:r>
            <a:r>
              <a:rPr lang="ru-RU" dirty="0" smtClean="0"/>
              <a:t> </a:t>
            </a:r>
            <a:r>
              <a:rPr lang="ru-RU" dirty="0" err="1" smtClean="0"/>
              <a:t>sample</a:t>
            </a:r>
            <a:r>
              <a:rPr lang="ru-RU" dirty="0" smtClean="0"/>
              <a:t>)</a:t>
            </a:r>
          </a:p>
          <a:p>
            <a:pPr marL="457200" indent="-457200" hangingPunct="0">
              <a:buFont typeface="Symbol" pitchFamily="18" charset="2"/>
              <a:buChar char="$"/>
            </a:pPr>
            <a:r>
              <a:rPr lang="ru-RU" i="1" dirty="0" err="1" smtClean="0"/>
              <a:t>y</a:t>
            </a:r>
            <a:r>
              <a:rPr lang="ru-RU" i="1" baseline="-25000" dirty="0" err="1" smtClean="0"/>
              <a:t>i</a:t>
            </a:r>
            <a:r>
              <a:rPr lang="ru-RU" baseline="-25000" dirty="0" smtClean="0"/>
              <a:t> </a:t>
            </a:r>
            <a:r>
              <a:rPr lang="ru-RU" dirty="0" smtClean="0"/>
              <a:t>= </a:t>
            </a:r>
            <a:r>
              <a:rPr lang="ru-RU" i="1" dirty="0" err="1" smtClean="0"/>
              <a:t>y</a:t>
            </a:r>
            <a:r>
              <a:rPr lang="ru-RU" dirty="0" smtClean="0"/>
              <a:t>*(</a:t>
            </a:r>
            <a:r>
              <a:rPr lang="ru-RU" i="1" dirty="0" err="1" smtClean="0"/>
              <a:t>x</a:t>
            </a:r>
            <a:r>
              <a:rPr lang="ru-RU" i="1" baseline="-25000" dirty="0" err="1" smtClean="0"/>
              <a:t>i</a:t>
            </a:r>
            <a:r>
              <a:rPr lang="ru-RU" dirty="0" smtClean="0"/>
              <a:t>) ⊂</a:t>
            </a:r>
            <a:r>
              <a:rPr lang="en-US" i="1" dirty="0" smtClean="0"/>
              <a:t>Y</a:t>
            </a:r>
            <a:r>
              <a:rPr lang="ru-RU" i="1" dirty="0" smtClean="0"/>
              <a:t> </a:t>
            </a:r>
            <a:r>
              <a:rPr lang="ru-RU" dirty="0" smtClean="0"/>
              <a:t>, </a:t>
            </a:r>
            <a:r>
              <a:rPr lang="ru-RU" i="1" dirty="0" err="1" smtClean="0"/>
              <a:t>i</a:t>
            </a:r>
            <a:r>
              <a:rPr lang="ru-RU" dirty="0" smtClean="0"/>
              <a:t> = 1, . . . , </a:t>
            </a:r>
            <a:r>
              <a:rPr lang="ru-RU" dirty="0" err="1" smtClean="0"/>
              <a:t>ℓ</a:t>
            </a:r>
            <a:r>
              <a:rPr lang="en-US" dirty="0" smtClean="0"/>
              <a:t> 	(</a:t>
            </a:r>
            <a:r>
              <a:rPr lang="ru-RU" dirty="0" smtClean="0"/>
              <a:t>множество ответов</a:t>
            </a:r>
            <a:r>
              <a:rPr lang="en-US" dirty="0" smtClean="0"/>
              <a:t>)</a:t>
            </a:r>
          </a:p>
          <a:p>
            <a:pPr marL="457200" indent="-457200" hangingPunct="0">
              <a:buNone/>
            </a:pPr>
            <a:r>
              <a:rPr lang="ru-RU" dirty="0" smtClean="0"/>
              <a:t>найти</a:t>
            </a:r>
            <a:r>
              <a:rPr lang="en-US" dirty="0" smtClean="0"/>
              <a:t> </a:t>
            </a:r>
            <a:r>
              <a:rPr lang="en-US" i="1" dirty="0" smtClean="0"/>
              <a:t>y</a:t>
            </a:r>
            <a:r>
              <a:rPr lang="ru-RU" i="1" dirty="0" smtClean="0"/>
              <a:t>*</a:t>
            </a:r>
            <a:r>
              <a:rPr lang="ru-RU" dirty="0" smtClean="0"/>
              <a:t>: </a:t>
            </a:r>
            <a:r>
              <a:rPr lang="en-US" i="1" dirty="0" smtClean="0"/>
              <a:t>X</a:t>
            </a:r>
            <a:r>
              <a:rPr lang="en-US" dirty="0" smtClean="0">
                <a:sym typeface="Symbol"/>
              </a:rPr>
              <a:t></a:t>
            </a:r>
            <a:r>
              <a:rPr lang="en-US" i="1" dirty="0" smtClean="0"/>
              <a:t>Y</a:t>
            </a:r>
            <a:r>
              <a:rPr lang="ru-RU" i="1" dirty="0" smtClean="0"/>
              <a:t>	</a:t>
            </a:r>
            <a:r>
              <a:rPr lang="ru-RU" dirty="0" smtClean="0"/>
              <a:t> (</a:t>
            </a:r>
            <a:r>
              <a:rPr lang="en-US" dirty="0" smtClean="0"/>
              <a:t>target function</a:t>
            </a:r>
            <a:r>
              <a:rPr lang="ru-RU" dirty="0" smtClean="0"/>
              <a:t>)</a:t>
            </a:r>
          </a:p>
          <a:p>
            <a:pPr marL="457200" indent="-457200" hangingPunct="0">
              <a:buNone/>
            </a:pPr>
            <a:endParaRPr lang="ru-RU" dirty="0" smtClean="0"/>
          </a:p>
          <a:p>
            <a:pPr lvl="0"/>
            <a:r>
              <a:rPr lang="ru-RU" i="1" dirty="0" smtClean="0"/>
              <a:t>Y</a:t>
            </a:r>
            <a:r>
              <a:rPr lang="ru-RU" dirty="0" smtClean="0"/>
              <a:t> = </a:t>
            </a:r>
            <a:r>
              <a:rPr lang="ru-RU" dirty="0" smtClean="0">
                <a:sym typeface="Symbol"/>
              </a:rPr>
              <a:t></a:t>
            </a:r>
            <a:r>
              <a:rPr lang="ru-RU" dirty="0" smtClean="0"/>
              <a:t> – восстановление регрессии;</a:t>
            </a:r>
            <a:endParaRPr lang="en-US" dirty="0" smtClean="0"/>
          </a:p>
          <a:p>
            <a:pPr lvl="0"/>
            <a:r>
              <a:rPr lang="ru-RU" i="1" dirty="0" smtClean="0"/>
              <a:t>Y</a:t>
            </a:r>
            <a:r>
              <a:rPr lang="ru-RU" dirty="0" smtClean="0"/>
              <a:t> – конечное упорядоченное множество – ранговая регрессия или ранжирование;</a:t>
            </a:r>
            <a:endParaRPr lang="en-US" dirty="0" smtClean="0"/>
          </a:p>
          <a:p>
            <a:pPr lvl="0"/>
            <a:r>
              <a:rPr lang="ru-RU" i="1" dirty="0" smtClean="0"/>
              <a:t>Y</a:t>
            </a:r>
            <a:r>
              <a:rPr lang="ru-RU" dirty="0" smtClean="0"/>
              <a:t> = {1, ... , </a:t>
            </a:r>
            <a:r>
              <a:rPr lang="ru-RU" i="1" dirty="0" smtClean="0"/>
              <a:t>M</a:t>
            </a:r>
            <a:r>
              <a:rPr lang="ru-RU" dirty="0" smtClean="0"/>
              <a:t>} – классификация на </a:t>
            </a:r>
            <a:r>
              <a:rPr lang="ru-RU" i="1" dirty="0" smtClean="0"/>
              <a:t>M</a:t>
            </a:r>
            <a:r>
              <a:rPr lang="ru-RU" dirty="0" smtClean="0"/>
              <a:t> непересекающихся классов;</a:t>
            </a:r>
            <a:endParaRPr lang="en-US" dirty="0" smtClean="0"/>
          </a:p>
          <a:p>
            <a:pPr lvl="0"/>
            <a:r>
              <a:rPr lang="ru-RU" i="1" dirty="0" smtClean="0"/>
              <a:t>Y</a:t>
            </a:r>
            <a:r>
              <a:rPr lang="ru-RU" dirty="0" smtClean="0"/>
              <a:t> = {0, 1}</a:t>
            </a:r>
            <a:r>
              <a:rPr lang="ru-RU" i="1" baseline="30000" dirty="0" smtClean="0"/>
              <a:t>M</a:t>
            </a:r>
            <a:r>
              <a:rPr lang="ru-RU" dirty="0" smtClean="0"/>
              <a:t> –  классификация на </a:t>
            </a:r>
            <a:r>
              <a:rPr lang="ru-RU" i="1" dirty="0" smtClean="0"/>
              <a:t>M</a:t>
            </a:r>
            <a:r>
              <a:rPr lang="ru-RU" dirty="0" smtClean="0"/>
              <a:t> классов, которые могут пересекаться.</a:t>
            </a:r>
            <a:endParaRPr lang="en-US" dirty="0" smtClean="0"/>
          </a:p>
          <a:p>
            <a:pPr marL="457200" indent="-457200" hangingPunct="0">
              <a:buNone/>
            </a:pPr>
            <a:endParaRPr lang="ru-RU" dirty="0" smtClean="0"/>
          </a:p>
          <a:p>
            <a:pPr marL="457200" indent="-457200" hangingPunct="0">
              <a:buFont typeface="Symbol" pitchFamily="18" charset="2"/>
              <a:buChar char="$"/>
            </a:pPr>
            <a:endParaRPr lang="ru-RU" dirty="0" smtClean="0"/>
          </a:p>
        </p:txBody>
      </p:sp>
    </p:spTree>
    <p:extLst>
      <p:ext uri="{BB962C8B-B14F-4D97-AF65-F5344CB8AC3E}">
        <p14:creationId xmlns="" xmlns:p14="http://schemas.microsoft.com/office/powerpoint/2010/main" val="40772418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5082" y="0"/>
            <a:ext cx="7886700" cy="1325563"/>
          </a:xfrm>
        </p:spPr>
        <p:txBody>
          <a:bodyPr>
            <a:normAutofit/>
          </a:bodyPr>
          <a:lstStyle/>
          <a:p>
            <a:r>
              <a:rPr lang="ru-RU" sz="2000" b="1" dirty="0" smtClean="0">
                <a:solidFill>
                  <a:schemeClr val="bg1"/>
                </a:solidFill>
                <a:latin typeface="ALS Schlange sans" panose="02000506030000020004" pitchFamily="50" charset="-52"/>
              </a:rPr>
              <a:t>МОДЕЛИРОВАНИЕ ИС</a:t>
            </a:r>
            <a:br>
              <a:rPr lang="ru-RU" sz="2000" b="1" dirty="0" smtClean="0">
                <a:solidFill>
                  <a:schemeClr val="bg1"/>
                </a:solidFill>
                <a:latin typeface="ALS Schlange sans" panose="02000506030000020004" pitchFamily="50" charset="-52"/>
              </a:rPr>
            </a:br>
            <a:r>
              <a:rPr lang="ru-RU" sz="2000" b="1" dirty="0" smtClean="0">
                <a:solidFill>
                  <a:schemeClr val="bg1"/>
                </a:solidFill>
                <a:latin typeface="ALS Schlange sans" panose="02000506030000020004" pitchFamily="50" charset="-52"/>
              </a:rPr>
              <a:t>С ПОМОЩЬЮ МАШИННОГО ОБУЧЕНИЯ</a:t>
            </a:r>
            <a:endParaRPr lang="ru-RU" sz="2000" b="1" dirty="0">
              <a:solidFill>
                <a:schemeClr val="bg1"/>
              </a:solidFill>
              <a:latin typeface="ALS Schlange sans" panose="02000506030000020004" pitchFamily="50" charset="-52"/>
            </a:endParaRPr>
          </a:p>
        </p:txBody>
      </p:sp>
      <p:sp>
        <p:nvSpPr>
          <p:cNvPr id="9" name="Содержимое 8"/>
          <p:cNvSpPr>
            <a:spLocks noGrp="1"/>
          </p:cNvSpPr>
          <p:nvPr>
            <p:ph idx="1"/>
          </p:nvPr>
        </p:nvSpPr>
        <p:spPr>
          <a:xfrm>
            <a:off x="308016" y="1386238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ru-RU" dirty="0" smtClean="0"/>
              <a:t>Статистическое исследование зависимостей</a:t>
            </a:r>
            <a:endParaRPr lang="en-US" dirty="0" smtClean="0"/>
          </a:p>
          <a:p>
            <a:pPr lvl="1"/>
            <a:r>
              <a:rPr lang="ru-RU" dirty="0" smtClean="0"/>
              <a:t>есть / нет связи – корреляционный анализ</a:t>
            </a:r>
            <a:endParaRPr lang="en-US" dirty="0" smtClean="0"/>
          </a:p>
          <a:p>
            <a:pPr lvl="1"/>
            <a:r>
              <a:rPr lang="ru-RU" dirty="0" smtClean="0"/>
              <a:t>вид связи – регрессионный анализ</a:t>
            </a:r>
            <a:endParaRPr lang="en-US" dirty="0" smtClean="0"/>
          </a:p>
          <a:p>
            <a:pPr lvl="1"/>
            <a:r>
              <a:rPr lang="ru-RU" dirty="0" smtClean="0"/>
              <a:t>неколичественные признаки – дисперсионный анализ</a:t>
            </a:r>
            <a:endParaRPr lang="en-US" dirty="0" smtClean="0"/>
          </a:p>
          <a:p>
            <a:r>
              <a:rPr lang="ru-RU" dirty="0" smtClean="0"/>
              <a:t>Классификация</a:t>
            </a:r>
            <a:endParaRPr lang="en-US" dirty="0" smtClean="0"/>
          </a:p>
          <a:p>
            <a:pPr lvl="1"/>
            <a:r>
              <a:rPr lang="ru-RU" dirty="0" smtClean="0"/>
              <a:t>Статистические (байесовские)  методы</a:t>
            </a:r>
            <a:endParaRPr lang="en-US" dirty="0" smtClean="0"/>
          </a:p>
          <a:p>
            <a:pPr lvl="1"/>
            <a:r>
              <a:rPr lang="ru-RU" dirty="0" smtClean="0"/>
              <a:t>Метрические методы</a:t>
            </a:r>
            <a:endParaRPr lang="en-US" dirty="0" smtClean="0"/>
          </a:p>
          <a:p>
            <a:pPr lvl="1"/>
            <a:r>
              <a:rPr lang="ru-RU" dirty="0" smtClean="0"/>
              <a:t>Линейные методы</a:t>
            </a:r>
            <a:endParaRPr lang="en-US" dirty="0" smtClean="0"/>
          </a:p>
          <a:p>
            <a:pPr lvl="1"/>
            <a:r>
              <a:rPr lang="ru-RU" dirty="0" err="1" smtClean="0"/>
              <a:t>Нейросетевые</a:t>
            </a:r>
            <a:r>
              <a:rPr lang="ru-RU" dirty="0" smtClean="0"/>
              <a:t> методы</a:t>
            </a:r>
            <a:endParaRPr lang="en-US" dirty="0" smtClean="0"/>
          </a:p>
          <a:p>
            <a:pPr lvl="1"/>
            <a:r>
              <a:rPr lang="ru-RU" dirty="0" smtClean="0"/>
              <a:t>Логические методы </a:t>
            </a:r>
            <a:endParaRPr lang="en-US" dirty="0" smtClean="0"/>
          </a:p>
          <a:p>
            <a:pPr lvl="1"/>
            <a:r>
              <a:rPr lang="ru-RU" dirty="0" smtClean="0"/>
              <a:t>Кластеризация = обучение без учителя</a:t>
            </a:r>
            <a:endParaRPr lang="en-US" dirty="0" smtClean="0"/>
          </a:p>
          <a:p>
            <a:r>
              <a:rPr lang="ru-RU" dirty="0" smtClean="0"/>
              <a:t>Снижение размерности данных</a:t>
            </a:r>
            <a:endParaRPr lang="en-US" dirty="0" smtClean="0"/>
          </a:p>
          <a:p>
            <a:pPr lvl="1"/>
            <a:r>
              <a:rPr lang="ru-RU" dirty="0" smtClean="0"/>
              <a:t>Метод главных компонент и его модификации</a:t>
            </a:r>
            <a:endParaRPr lang="en-US" dirty="0" smtClean="0"/>
          </a:p>
          <a:p>
            <a:pPr lvl="1"/>
            <a:r>
              <a:rPr lang="ru-RU" dirty="0" smtClean="0"/>
              <a:t>Сингулярное разложение матриц</a:t>
            </a:r>
            <a:endParaRPr lang="en-US" dirty="0" smtClean="0"/>
          </a:p>
          <a:p>
            <a:pPr lvl="1"/>
            <a:r>
              <a:rPr lang="x-none" smtClean="0"/>
              <a:t>Отбор признаков-регрессоров</a:t>
            </a:r>
            <a:endParaRPr lang="en-US" dirty="0" smtClean="0"/>
          </a:p>
          <a:p>
            <a:pPr marL="457200" indent="-457200" hangingPunct="0">
              <a:buNone/>
            </a:pPr>
            <a:endParaRPr lang="ru-RU" dirty="0" smtClean="0"/>
          </a:p>
          <a:p>
            <a:pPr marL="457200" indent="-457200" hangingPunct="0">
              <a:buFont typeface="Symbol" pitchFamily="18" charset="2"/>
              <a:buChar char="$"/>
            </a:pPr>
            <a:endParaRPr lang="ru-RU" dirty="0" smtClean="0"/>
          </a:p>
        </p:txBody>
      </p:sp>
    </p:spTree>
    <p:extLst>
      <p:ext uri="{BB962C8B-B14F-4D97-AF65-F5344CB8AC3E}">
        <p14:creationId xmlns="" xmlns:p14="http://schemas.microsoft.com/office/powerpoint/2010/main" val="40772418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5082" y="0"/>
            <a:ext cx="7886700" cy="1325563"/>
          </a:xfrm>
        </p:spPr>
        <p:txBody>
          <a:bodyPr>
            <a:normAutofit/>
          </a:bodyPr>
          <a:lstStyle/>
          <a:p>
            <a:r>
              <a:rPr lang="ru-RU" sz="2000" b="1" dirty="0" smtClean="0">
                <a:solidFill>
                  <a:schemeClr val="bg1"/>
                </a:solidFill>
                <a:latin typeface="ALS Schlange sans" panose="02000506030000020004" pitchFamily="50" charset="-52"/>
              </a:rPr>
              <a:t>МОДЕЛИРОВАНИЕ ИС</a:t>
            </a:r>
            <a:br>
              <a:rPr lang="ru-RU" sz="2000" b="1" dirty="0" smtClean="0">
                <a:solidFill>
                  <a:schemeClr val="bg1"/>
                </a:solidFill>
                <a:latin typeface="ALS Schlange sans" panose="02000506030000020004" pitchFamily="50" charset="-52"/>
              </a:rPr>
            </a:br>
            <a:r>
              <a:rPr lang="ru-RU" sz="2000" b="1" dirty="0" smtClean="0">
                <a:solidFill>
                  <a:schemeClr val="bg1"/>
                </a:solidFill>
                <a:latin typeface="ALS Schlange sans" panose="02000506030000020004" pitchFamily="50" charset="-52"/>
              </a:rPr>
              <a:t>С ПОМОЩЬЮ МАШИННОГО ОБУЧЕНИЯ</a:t>
            </a:r>
            <a:endParaRPr lang="ru-RU" sz="2000" b="1" dirty="0">
              <a:solidFill>
                <a:schemeClr val="bg1"/>
              </a:solidFill>
              <a:latin typeface="ALS Schlange sans" panose="02000506030000020004" pitchFamily="50" charset="-52"/>
            </a:endParaRP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t="147"/>
          <a:stretch>
            <a:fillRect/>
          </a:stretch>
        </p:blipFill>
        <p:spPr bwMode="auto">
          <a:xfrm>
            <a:off x="191466" y="2173184"/>
            <a:ext cx="4580953" cy="2948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308758" y="1308727"/>
            <a:ext cx="8538359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Как искать зависимость по </a:t>
            </a:r>
            <a:r>
              <a:rPr kumimoji="0" lang="ru-RU" sz="21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неполностью</a:t>
            </a:r>
            <a:r>
              <a:rPr kumimoji="0" lang="ru-RU" sz="2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 известным множествам?</a:t>
            </a:r>
          </a:p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ru-RU" sz="2400" i="1" dirty="0" smtClean="0"/>
              <a:t>a</a:t>
            </a:r>
            <a:r>
              <a:rPr lang="ru-RU" sz="2400" dirty="0" smtClean="0"/>
              <a:t>: </a:t>
            </a:r>
            <a:r>
              <a:rPr lang="ru-RU" sz="2400" i="1" dirty="0" smtClean="0"/>
              <a:t>X</a:t>
            </a:r>
            <a:r>
              <a:rPr lang="ru-RU" sz="2400" dirty="0" smtClean="0"/>
              <a:t> → </a:t>
            </a:r>
            <a:r>
              <a:rPr lang="ru-RU" sz="2400" i="1" dirty="0" smtClean="0"/>
              <a:t>Y</a:t>
            </a:r>
            <a:r>
              <a:rPr lang="ru-RU" sz="2400" dirty="0" smtClean="0"/>
              <a:t> 	</a:t>
            </a:r>
            <a:r>
              <a:rPr lang="ru-RU" sz="2100" dirty="0" smtClean="0">
                <a:ea typeface="Times New Roman" pitchFamily="18" charset="0"/>
                <a:cs typeface="Arial" pitchFamily="34" charset="0"/>
              </a:rPr>
              <a:t>(</a:t>
            </a:r>
            <a:r>
              <a:rPr lang="ru-RU" sz="2100" dirty="0" err="1" smtClean="0">
                <a:ea typeface="Times New Roman" pitchFamily="18" charset="0"/>
                <a:cs typeface="Arial" pitchFamily="34" charset="0"/>
              </a:rPr>
              <a:t>decision</a:t>
            </a:r>
            <a:r>
              <a:rPr lang="ru-RU" sz="2100" dirty="0" smtClean="0">
                <a:ea typeface="Times New Roman" pitchFamily="18" charset="0"/>
                <a:cs typeface="Arial" pitchFamily="34" charset="0"/>
              </a:rPr>
              <a:t> </a:t>
            </a:r>
            <a:r>
              <a:rPr lang="ru-RU" sz="2100" dirty="0" err="1" smtClean="0">
                <a:ea typeface="Times New Roman" pitchFamily="18" charset="0"/>
                <a:cs typeface="Arial" pitchFamily="34" charset="0"/>
              </a:rPr>
              <a:t>function</a:t>
            </a:r>
            <a:r>
              <a:rPr lang="ru-RU" sz="2100" dirty="0" smtClean="0">
                <a:ea typeface="Times New Roman" pitchFamily="18" charset="0"/>
                <a:cs typeface="Arial" pitchFamily="34" charset="0"/>
              </a:rPr>
              <a:t>)</a:t>
            </a:r>
          </a:p>
        </p:txBody>
      </p:sp>
    </p:spTree>
    <p:extLst>
      <p:ext uri="{BB962C8B-B14F-4D97-AF65-F5344CB8AC3E}">
        <p14:creationId xmlns="" xmlns:p14="http://schemas.microsoft.com/office/powerpoint/2010/main" val="40772418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5082" y="0"/>
            <a:ext cx="7886700" cy="1325563"/>
          </a:xfrm>
        </p:spPr>
        <p:txBody>
          <a:bodyPr>
            <a:normAutofit/>
          </a:bodyPr>
          <a:lstStyle/>
          <a:p>
            <a:r>
              <a:rPr lang="ru-RU" sz="2000" b="1" dirty="0" smtClean="0">
                <a:solidFill>
                  <a:schemeClr val="bg1"/>
                </a:solidFill>
                <a:latin typeface="ALS Schlange sans" panose="02000506030000020004" pitchFamily="50" charset="-52"/>
              </a:rPr>
              <a:t>МОДЕЛИРОВАНИЕ ИС</a:t>
            </a:r>
            <a:br>
              <a:rPr lang="ru-RU" sz="2000" b="1" dirty="0" smtClean="0">
                <a:solidFill>
                  <a:schemeClr val="bg1"/>
                </a:solidFill>
                <a:latin typeface="ALS Schlange sans" panose="02000506030000020004" pitchFamily="50" charset="-52"/>
              </a:rPr>
            </a:br>
            <a:r>
              <a:rPr lang="ru-RU" sz="2000" b="1" dirty="0" smtClean="0">
                <a:solidFill>
                  <a:schemeClr val="bg1"/>
                </a:solidFill>
                <a:latin typeface="ALS Schlange sans" panose="02000506030000020004" pitchFamily="50" charset="-52"/>
              </a:rPr>
              <a:t>С ПОМОЩЬЮ МАШИННОГО ОБУЧЕНИЯ</a:t>
            </a:r>
            <a:endParaRPr lang="ru-RU" sz="2000" b="1" dirty="0">
              <a:solidFill>
                <a:schemeClr val="bg1"/>
              </a:solidFill>
              <a:latin typeface="ALS Schlange sans" panose="02000506030000020004" pitchFamily="50" charset="-52"/>
            </a:endParaRPr>
          </a:p>
        </p:txBody>
      </p:sp>
      <p:sp>
        <p:nvSpPr>
          <p:cNvPr id="8" name="Содержимое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None/>
            </a:pPr>
            <a:r>
              <a:rPr lang="ru-RU" b="1" dirty="0" smtClean="0">
                <a:ea typeface="Times New Roman" pitchFamily="18" charset="0"/>
                <a:cs typeface="Arial" pitchFamily="34" charset="0"/>
              </a:rPr>
              <a:t>Как упростить поиск  зависимости a: X → Y? </a:t>
            </a:r>
            <a:endParaRPr lang="ru-RU" sz="2400" b="1" dirty="0" smtClean="0"/>
          </a:p>
          <a:p>
            <a:r>
              <a:rPr lang="ru-RU" dirty="0" smtClean="0"/>
              <a:t>ввести параметризацию</a:t>
            </a:r>
          </a:p>
          <a:p>
            <a:pPr>
              <a:buNone/>
            </a:pPr>
            <a:r>
              <a:rPr lang="ru-RU" i="1" dirty="0" smtClean="0"/>
              <a:t>A</a:t>
            </a:r>
            <a:r>
              <a:rPr lang="ru-RU" dirty="0" smtClean="0"/>
              <a:t> = {</a:t>
            </a:r>
            <a:r>
              <a:rPr lang="ru-RU" i="1" dirty="0" err="1" smtClean="0"/>
              <a:t>g</a:t>
            </a:r>
            <a:r>
              <a:rPr lang="ru-RU" dirty="0" smtClean="0"/>
              <a:t>(</a:t>
            </a:r>
            <a:r>
              <a:rPr lang="ru-RU" i="1" dirty="0" err="1" smtClean="0"/>
              <a:t>x</a:t>
            </a:r>
            <a:r>
              <a:rPr lang="ru-RU" dirty="0" smtClean="0"/>
              <a:t>, </a:t>
            </a:r>
            <a:r>
              <a:rPr lang="ru-RU" dirty="0" err="1" smtClean="0"/>
              <a:t>θ</a:t>
            </a:r>
            <a:r>
              <a:rPr lang="ru-RU" dirty="0" smtClean="0"/>
              <a:t>) </a:t>
            </a:r>
            <a:r>
              <a:rPr lang="ru-RU" b="1" dirty="0" smtClean="0"/>
              <a:t>|</a:t>
            </a:r>
            <a:r>
              <a:rPr lang="ru-RU" dirty="0" smtClean="0"/>
              <a:t> </a:t>
            </a:r>
            <a:r>
              <a:rPr lang="ru-RU" dirty="0" err="1" smtClean="0"/>
              <a:t>θ </a:t>
            </a:r>
            <a:r>
              <a:rPr lang="ru-RU" dirty="0" smtClean="0"/>
              <a:t>∈</a:t>
            </a:r>
            <a:r>
              <a:rPr lang="ru-RU" dirty="0" smtClean="0">
                <a:sym typeface="Symbol"/>
              </a:rPr>
              <a:t></a:t>
            </a:r>
            <a:r>
              <a:rPr lang="ru-RU" dirty="0" smtClean="0"/>
              <a:t>)},</a:t>
            </a:r>
            <a:endParaRPr lang="en-US" dirty="0" smtClean="0"/>
          </a:p>
          <a:p>
            <a:pPr>
              <a:buNone/>
            </a:pPr>
            <a:r>
              <a:rPr lang="ru-RU" i="1" dirty="0" err="1" smtClean="0"/>
              <a:t>g</a:t>
            </a:r>
            <a:r>
              <a:rPr lang="ru-RU" dirty="0" smtClean="0"/>
              <a:t> : </a:t>
            </a:r>
            <a:r>
              <a:rPr lang="ru-RU" i="1" dirty="0" smtClean="0"/>
              <a:t>X</a:t>
            </a:r>
            <a:r>
              <a:rPr lang="ru-RU" dirty="0" smtClean="0"/>
              <a:t> × </a:t>
            </a:r>
            <a:r>
              <a:rPr lang="ru-RU" dirty="0" smtClean="0">
                <a:sym typeface="Symbol"/>
              </a:rPr>
              <a:t></a:t>
            </a:r>
            <a:r>
              <a:rPr lang="ru-RU" dirty="0" smtClean="0"/>
              <a:t> → </a:t>
            </a:r>
            <a:r>
              <a:rPr lang="ru-RU" i="1" dirty="0" smtClean="0"/>
              <a:t>Y</a:t>
            </a:r>
          </a:p>
          <a:p>
            <a:pPr lvl="0"/>
            <a:r>
              <a:rPr lang="ru-RU" dirty="0" smtClean="0"/>
              <a:t>заготовить набор методов обучения (</a:t>
            </a:r>
            <a:r>
              <a:rPr lang="ru-RU" dirty="0" err="1" smtClean="0"/>
              <a:t>learning</a:t>
            </a:r>
            <a:r>
              <a:rPr lang="ru-RU" dirty="0" smtClean="0"/>
              <a:t> </a:t>
            </a:r>
            <a:r>
              <a:rPr lang="ru-RU" dirty="0" err="1" smtClean="0"/>
              <a:t>algorithm</a:t>
            </a:r>
            <a:r>
              <a:rPr lang="ru-RU" dirty="0" smtClean="0"/>
              <a:t>) = отображений вида μ: (</a:t>
            </a:r>
            <a:r>
              <a:rPr lang="ru-RU" i="1" dirty="0" smtClean="0"/>
              <a:t>X</a:t>
            </a:r>
            <a:r>
              <a:rPr lang="ru-RU" dirty="0" smtClean="0"/>
              <a:t> × </a:t>
            </a:r>
            <a:r>
              <a:rPr lang="ru-RU" i="1" dirty="0" smtClean="0"/>
              <a:t>Y</a:t>
            </a:r>
            <a:r>
              <a:rPr lang="ru-RU" dirty="0" smtClean="0"/>
              <a:t>)</a:t>
            </a:r>
            <a:r>
              <a:rPr lang="ru-RU" baseline="30000" dirty="0" err="1" smtClean="0"/>
              <a:t>ℓ</a:t>
            </a:r>
            <a:r>
              <a:rPr lang="ru-RU" dirty="0" err="1" smtClean="0"/>
              <a:t> </a:t>
            </a:r>
            <a:r>
              <a:rPr lang="ru-RU" dirty="0" smtClean="0"/>
              <a:t>→ </a:t>
            </a:r>
            <a:r>
              <a:rPr lang="ru-RU" i="1" dirty="0" smtClean="0"/>
              <a:t>A</a:t>
            </a:r>
            <a:r>
              <a:rPr lang="ru-RU" dirty="0" smtClean="0"/>
              <a:t>,</a:t>
            </a:r>
            <a:endParaRPr lang="en-US" dirty="0" smtClean="0"/>
          </a:p>
          <a:p>
            <a:pPr>
              <a:buNone/>
            </a:pPr>
            <a:r>
              <a:rPr lang="ru-RU" dirty="0" smtClean="0"/>
              <a:t>		этап обучения </a:t>
            </a:r>
            <a:r>
              <a:rPr lang="ru-RU" i="1" dirty="0" err="1" smtClean="0"/>
              <a:t>a</a:t>
            </a:r>
            <a:r>
              <a:rPr lang="ru-RU" dirty="0" smtClean="0"/>
              <a:t> = </a:t>
            </a:r>
            <a:r>
              <a:rPr lang="ru-RU" dirty="0" err="1" smtClean="0"/>
              <a:t>μ</a:t>
            </a:r>
            <a:r>
              <a:rPr lang="ru-RU" dirty="0" smtClean="0"/>
              <a:t>(</a:t>
            </a:r>
            <a:r>
              <a:rPr lang="ru-RU" i="1" dirty="0" err="1" smtClean="0"/>
              <a:t>X</a:t>
            </a:r>
            <a:r>
              <a:rPr lang="ru-RU" baseline="30000" dirty="0" err="1" smtClean="0"/>
              <a:t>ℓ</a:t>
            </a:r>
            <a:r>
              <a:rPr lang="ru-RU" dirty="0" smtClean="0"/>
              <a:t>).</a:t>
            </a:r>
          </a:p>
          <a:p>
            <a:pPr>
              <a:buNone/>
            </a:pPr>
            <a:r>
              <a:rPr lang="ru-RU" dirty="0" smtClean="0"/>
              <a:t>		этап применения </a:t>
            </a:r>
            <a:r>
              <a:rPr lang="ru-RU" i="1" dirty="0" err="1" smtClean="0"/>
              <a:t>y</a:t>
            </a:r>
            <a:r>
              <a:rPr lang="ru-RU" dirty="0" smtClean="0"/>
              <a:t> = </a:t>
            </a:r>
            <a:r>
              <a:rPr lang="ru-RU" i="1" dirty="0" err="1" smtClean="0"/>
              <a:t>a</a:t>
            </a:r>
            <a:r>
              <a:rPr lang="ru-RU" dirty="0" smtClean="0"/>
              <a:t>(</a:t>
            </a:r>
            <a:r>
              <a:rPr lang="ru-RU" i="1" dirty="0" err="1" smtClean="0"/>
              <a:t>x</a:t>
            </a:r>
            <a:r>
              <a:rPr lang="ru-RU" dirty="0" smtClean="0"/>
              <a:t>)</a:t>
            </a:r>
            <a:r>
              <a:rPr lang="ru-RU" baseline="30000" dirty="0" smtClean="0"/>
              <a:t>	</a:t>
            </a:r>
            <a:endParaRPr lang="ru-RU" dirty="0" smtClean="0">
              <a:ea typeface="Times New Roman" pitchFamily="18" charset="0"/>
              <a:cs typeface="Arial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772418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5082" y="0"/>
            <a:ext cx="7886700" cy="1325563"/>
          </a:xfrm>
        </p:spPr>
        <p:txBody>
          <a:bodyPr>
            <a:normAutofit/>
          </a:bodyPr>
          <a:lstStyle/>
          <a:p>
            <a:r>
              <a:rPr lang="ru-RU" sz="2000" b="1" dirty="0" smtClean="0">
                <a:solidFill>
                  <a:schemeClr val="bg1"/>
                </a:solidFill>
                <a:latin typeface="ALS Schlange sans" panose="02000506030000020004" pitchFamily="50" charset="-52"/>
              </a:rPr>
              <a:t>МОДЕЛИРОВАНИЕ ИС</a:t>
            </a:r>
            <a:br>
              <a:rPr lang="ru-RU" sz="2000" b="1" dirty="0" smtClean="0">
                <a:solidFill>
                  <a:schemeClr val="bg1"/>
                </a:solidFill>
                <a:latin typeface="ALS Schlange sans" panose="02000506030000020004" pitchFamily="50" charset="-52"/>
              </a:rPr>
            </a:br>
            <a:r>
              <a:rPr lang="ru-RU" sz="2000" b="1" dirty="0" smtClean="0">
                <a:solidFill>
                  <a:schemeClr val="bg1"/>
                </a:solidFill>
                <a:latin typeface="ALS Schlange sans" panose="02000506030000020004" pitchFamily="50" charset="-52"/>
              </a:rPr>
              <a:t>С ПОМОЩЬЮ МАШИННОГО ОБУЧЕНИЯ</a:t>
            </a:r>
            <a:endParaRPr lang="ru-RU" sz="2000" b="1" dirty="0">
              <a:solidFill>
                <a:schemeClr val="bg1"/>
              </a:solidFill>
              <a:latin typeface="ALS Schlange sans" panose="02000506030000020004" pitchFamily="50" charset="-52"/>
            </a:endParaRPr>
          </a:p>
        </p:txBody>
      </p:sp>
      <p:sp>
        <p:nvSpPr>
          <p:cNvPr id="8" name="Содержимое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None/>
            </a:pPr>
            <a:r>
              <a:rPr lang="ru-RU" b="1" dirty="0" smtClean="0"/>
              <a:t>Как проверить качество того, что получилось? </a:t>
            </a:r>
          </a:p>
          <a:p>
            <a:pPr lvl="0">
              <a:buNone/>
            </a:pPr>
            <a:r>
              <a:rPr lang="ru-RU" dirty="0" smtClean="0"/>
              <a:t>ввести функцию потерь (</a:t>
            </a:r>
            <a:r>
              <a:rPr lang="ru-RU" dirty="0" err="1" smtClean="0"/>
              <a:t>loss</a:t>
            </a:r>
            <a:r>
              <a:rPr lang="ru-RU" dirty="0" smtClean="0"/>
              <a:t> </a:t>
            </a:r>
            <a:r>
              <a:rPr lang="ru-RU" dirty="0" err="1" smtClean="0"/>
              <a:t>function</a:t>
            </a:r>
            <a:r>
              <a:rPr lang="ru-RU" dirty="0" smtClean="0"/>
              <a:t>) </a:t>
            </a:r>
            <a:r>
              <a:rPr lang="ru-RU" i="1" dirty="0" smtClean="0"/>
              <a:t>L</a:t>
            </a:r>
            <a:r>
              <a:rPr lang="ru-RU" dirty="0" smtClean="0"/>
              <a:t>(</a:t>
            </a:r>
            <a:r>
              <a:rPr lang="ru-RU" i="1" dirty="0" err="1" smtClean="0"/>
              <a:t>a</a:t>
            </a:r>
            <a:r>
              <a:rPr lang="ru-RU" dirty="0" smtClean="0"/>
              <a:t>, </a:t>
            </a:r>
            <a:r>
              <a:rPr lang="ru-RU" i="1" dirty="0" err="1" smtClean="0"/>
              <a:t>x</a:t>
            </a:r>
            <a:r>
              <a:rPr lang="ru-RU" dirty="0" smtClean="0"/>
              <a:t>)</a:t>
            </a:r>
          </a:p>
          <a:p>
            <a:r>
              <a:rPr lang="ru-RU" dirty="0" smtClean="0"/>
              <a:t>для классификации </a:t>
            </a:r>
          </a:p>
          <a:p>
            <a:pPr>
              <a:buNone/>
            </a:pPr>
            <a:r>
              <a:rPr lang="ru-RU" i="1" dirty="0" smtClean="0"/>
              <a:t>L</a:t>
            </a:r>
            <a:r>
              <a:rPr lang="ru-RU" dirty="0" smtClean="0"/>
              <a:t>(</a:t>
            </a:r>
            <a:r>
              <a:rPr lang="ru-RU" i="1" dirty="0" err="1" smtClean="0"/>
              <a:t>a</a:t>
            </a:r>
            <a:r>
              <a:rPr lang="ru-RU" dirty="0" smtClean="0"/>
              <a:t>, </a:t>
            </a:r>
            <a:r>
              <a:rPr lang="ru-RU" i="1" dirty="0" err="1" smtClean="0"/>
              <a:t>x</a:t>
            </a:r>
            <a:r>
              <a:rPr lang="ru-RU" dirty="0" smtClean="0"/>
              <a:t>) = [</a:t>
            </a:r>
            <a:r>
              <a:rPr lang="ru-RU" i="1" dirty="0" err="1" smtClean="0"/>
              <a:t>a</a:t>
            </a:r>
            <a:r>
              <a:rPr lang="ru-RU" dirty="0" smtClean="0"/>
              <a:t>(</a:t>
            </a:r>
            <a:r>
              <a:rPr lang="ru-RU" i="1" dirty="0" err="1" smtClean="0"/>
              <a:t>x</a:t>
            </a:r>
            <a:r>
              <a:rPr lang="ru-RU" dirty="0" smtClean="0"/>
              <a:t>) </a:t>
            </a:r>
            <a:r>
              <a:rPr lang="ru-RU" dirty="0" smtClean="0">
                <a:sym typeface="Symbol"/>
              </a:rPr>
              <a:t></a:t>
            </a:r>
            <a:r>
              <a:rPr lang="ru-RU" i="1" dirty="0" err="1" smtClean="0"/>
              <a:t>y</a:t>
            </a:r>
            <a:r>
              <a:rPr lang="ru-RU" dirty="0" smtClean="0"/>
              <a:t>*(</a:t>
            </a:r>
            <a:r>
              <a:rPr lang="ru-RU" i="1" dirty="0" err="1" smtClean="0"/>
              <a:t>x</a:t>
            </a:r>
            <a:r>
              <a:rPr lang="ru-RU" dirty="0" smtClean="0"/>
              <a:t>)];</a:t>
            </a:r>
          </a:p>
          <a:p>
            <a:r>
              <a:rPr lang="ru-RU" dirty="0" smtClean="0"/>
              <a:t>для регрессии </a:t>
            </a:r>
          </a:p>
          <a:p>
            <a:pPr>
              <a:buNone/>
            </a:pPr>
            <a:r>
              <a:rPr lang="en-US" i="1" dirty="0" smtClean="0"/>
              <a:t>L</a:t>
            </a:r>
            <a:r>
              <a:rPr lang="en-US" dirty="0" smtClean="0"/>
              <a:t>(</a:t>
            </a:r>
            <a:r>
              <a:rPr lang="en-US" i="1" dirty="0" smtClean="0"/>
              <a:t>a</a:t>
            </a:r>
            <a:r>
              <a:rPr lang="en-US" dirty="0" smtClean="0"/>
              <a:t>, </a:t>
            </a:r>
            <a:r>
              <a:rPr lang="en-US" i="1" dirty="0" smtClean="0"/>
              <a:t>x</a:t>
            </a:r>
            <a:r>
              <a:rPr lang="en-US" dirty="0" smtClean="0"/>
              <a:t>) = </a:t>
            </a:r>
            <a:r>
              <a:rPr lang="en-US" b="1" dirty="0" smtClean="0"/>
              <a:t>| </a:t>
            </a:r>
            <a:r>
              <a:rPr lang="en-US" i="1" dirty="0" smtClean="0"/>
              <a:t>a</a:t>
            </a:r>
            <a:r>
              <a:rPr lang="en-US" dirty="0" smtClean="0"/>
              <a:t>(</a:t>
            </a:r>
            <a:r>
              <a:rPr lang="en-US" i="1" dirty="0" smtClean="0"/>
              <a:t>x</a:t>
            </a:r>
            <a:r>
              <a:rPr lang="en-US" dirty="0" smtClean="0"/>
              <a:t>) –</a:t>
            </a:r>
            <a:r>
              <a:rPr lang="en-US" i="1" dirty="0" smtClean="0"/>
              <a:t>y</a:t>
            </a:r>
            <a:r>
              <a:rPr lang="en-US" dirty="0" smtClean="0"/>
              <a:t>*(</a:t>
            </a:r>
            <a:r>
              <a:rPr lang="en-US" i="1" dirty="0" smtClean="0"/>
              <a:t>x</a:t>
            </a:r>
            <a:r>
              <a:rPr lang="en-US" dirty="0" smtClean="0"/>
              <a:t>)</a:t>
            </a:r>
            <a:r>
              <a:rPr lang="en-US" b="1" dirty="0" smtClean="0"/>
              <a:t> | </a:t>
            </a:r>
            <a:r>
              <a:rPr lang="ru-RU" dirty="0" smtClean="0"/>
              <a:t>или</a:t>
            </a:r>
            <a:r>
              <a:rPr lang="ru-RU" b="1" dirty="0" smtClean="0"/>
              <a:t> </a:t>
            </a:r>
            <a:r>
              <a:rPr lang="en-US" i="1" dirty="0" smtClean="0"/>
              <a:t>L</a:t>
            </a:r>
            <a:r>
              <a:rPr lang="en-US" dirty="0" smtClean="0"/>
              <a:t>(</a:t>
            </a:r>
            <a:r>
              <a:rPr lang="en-US" i="1" dirty="0" smtClean="0"/>
              <a:t>a</a:t>
            </a:r>
            <a:r>
              <a:rPr lang="en-US" dirty="0" smtClean="0"/>
              <a:t>, </a:t>
            </a:r>
            <a:r>
              <a:rPr lang="en-US" i="1" dirty="0" smtClean="0"/>
              <a:t>x</a:t>
            </a:r>
            <a:r>
              <a:rPr lang="en-US" dirty="0" smtClean="0"/>
              <a:t>) = [</a:t>
            </a:r>
            <a:r>
              <a:rPr lang="en-US" i="1" dirty="0" smtClean="0"/>
              <a:t>a</a:t>
            </a:r>
            <a:r>
              <a:rPr lang="en-US" dirty="0" smtClean="0"/>
              <a:t>(</a:t>
            </a:r>
            <a:r>
              <a:rPr lang="en-US" i="1" dirty="0" smtClean="0"/>
              <a:t>x</a:t>
            </a:r>
            <a:r>
              <a:rPr lang="en-US" dirty="0" smtClean="0"/>
              <a:t>) –</a:t>
            </a:r>
            <a:r>
              <a:rPr lang="en-US" i="1" dirty="0" smtClean="0"/>
              <a:t>y</a:t>
            </a:r>
            <a:r>
              <a:rPr lang="en-US" dirty="0" smtClean="0"/>
              <a:t>*(</a:t>
            </a:r>
            <a:r>
              <a:rPr lang="en-US" i="1" dirty="0" smtClean="0"/>
              <a:t>x</a:t>
            </a:r>
            <a:r>
              <a:rPr lang="en-US" dirty="0" smtClean="0"/>
              <a:t>)]</a:t>
            </a:r>
            <a:r>
              <a:rPr lang="en-US" baseline="30000" dirty="0" smtClean="0"/>
              <a:t>2</a:t>
            </a:r>
            <a:endParaRPr lang="ru-RU" baseline="30000" dirty="0" smtClean="0"/>
          </a:p>
          <a:p>
            <a:r>
              <a:rPr lang="ru-RU" dirty="0" smtClean="0"/>
              <a:t>для всей обучающей выборки </a:t>
            </a:r>
            <a:r>
              <a:rPr lang="ru-RU" i="1" dirty="0" err="1" smtClean="0"/>
              <a:t>X</a:t>
            </a:r>
            <a:r>
              <a:rPr lang="ru-RU" baseline="30000" dirty="0" err="1" smtClean="0"/>
              <a:t>ℓ</a:t>
            </a:r>
            <a:endParaRPr lang="ru-RU" baseline="30000" dirty="0" smtClean="0"/>
          </a:p>
          <a:p>
            <a:endParaRPr lang="ru-RU" baseline="30000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9030" y="4626744"/>
            <a:ext cx="2652047" cy="824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/>
          <a:srcRect l="5321" t="8498" r="3702" b="6245"/>
          <a:stretch>
            <a:fillRect/>
          </a:stretch>
        </p:blipFill>
        <p:spPr bwMode="auto">
          <a:xfrm>
            <a:off x="5973289" y="3764478"/>
            <a:ext cx="2509838" cy="211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0772418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5082" y="0"/>
            <a:ext cx="7886700" cy="1325563"/>
          </a:xfrm>
        </p:spPr>
        <p:txBody>
          <a:bodyPr>
            <a:normAutofit/>
          </a:bodyPr>
          <a:lstStyle/>
          <a:p>
            <a:r>
              <a:rPr lang="ru-RU" sz="2000" b="1" dirty="0" smtClean="0">
                <a:solidFill>
                  <a:schemeClr val="bg1"/>
                </a:solidFill>
                <a:latin typeface="ALS Schlange sans" panose="02000506030000020004" pitchFamily="50" charset="-52"/>
              </a:rPr>
              <a:t>МОДЕЛИРОВАНИЕ ИС</a:t>
            </a:r>
            <a:br>
              <a:rPr lang="ru-RU" sz="2000" b="1" dirty="0" smtClean="0">
                <a:solidFill>
                  <a:schemeClr val="bg1"/>
                </a:solidFill>
                <a:latin typeface="ALS Schlange sans" panose="02000506030000020004" pitchFamily="50" charset="-52"/>
              </a:rPr>
            </a:br>
            <a:r>
              <a:rPr lang="ru-RU" sz="2000" b="1" dirty="0" smtClean="0">
                <a:solidFill>
                  <a:schemeClr val="bg1"/>
                </a:solidFill>
                <a:latin typeface="ALS Schlange sans" panose="02000506030000020004" pitchFamily="50" charset="-52"/>
              </a:rPr>
              <a:t>С ПОМОЩЬЮ МАШИННОГО ОБУЧЕНИЯ</a:t>
            </a:r>
            <a:endParaRPr lang="ru-RU" sz="2000" b="1" dirty="0">
              <a:solidFill>
                <a:schemeClr val="bg1"/>
              </a:solidFill>
              <a:latin typeface="ALS Schlange sans" panose="02000506030000020004" pitchFamily="50" charset="-52"/>
            </a:endParaRPr>
          </a:p>
        </p:txBody>
      </p:sp>
      <p:sp>
        <p:nvSpPr>
          <p:cNvPr id="8" name="Содержимое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None/>
            </a:pPr>
            <a:r>
              <a:rPr lang="ru-RU" b="1" dirty="0" smtClean="0"/>
              <a:t>Как производить сравнение, если истинные значения пар {</a:t>
            </a:r>
            <a:r>
              <a:rPr lang="en-US" b="1" i="1" dirty="0" smtClean="0"/>
              <a:t>X</a:t>
            </a:r>
            <a:r>
              <a:rPr lang="ru-RU" b="1" dirty="0" smtClean="0"/>
              <a:t>, </a:t>
            </a:r>
            <a:r>
              <a:rPr lang="en-US" b="1" i="1" dirty="0" smtClean="0"/>
              <a:t>Y</a:t>
            </a:r>
            <a:r>
              <a:rPr lang="ru-RU" b="1" dirty="0" smtClean="0"/>
              <a:t>} известны только на обучающей выборке? </a:t>
            </a:r>
          </a:p>
          <a:p>
            <a:pPr lvl="0">
              <a:buNone/>
            </a:pPr>
            <a:r>
              <a:rPr lang="ru-RU" dirty="0" smtClean="0"/>
              <a:t>ввести контрольную выборку </a:t>
            </a:r>
          </a:p>
          <a:p>
            <a:r>
              <a:rPr lang="ru-RU" dirty="0" smtClean="0"/>
              <a:t>скользящий контроль (</a:t>
            </a:r>
            <a:r>
              <a:rPr lang="ru-RU" dirty="0" err="1" smtClean="0"/>
              <a:t>Leave</a:t>
            </a:r>
            <a:r>
              <a:rPr lang="ru-RU" dirty="0" smtClean="0"/>
              <a:t> </a:t>
            </a:r>
            <a:r>
              <a:rPr lang="ru-RU" dirty="0" err="1" smtClean="0"/>
              <a:t>One</a:t>
            </a:r>
            <a:r>
              <a:rPr lang="ru-RU" dirty="0" smtClean="0"/>
              <a:t> </a:t>
            </a:r>
            <a:r>
              <a:rPr lang="ru-RU" dirty="0" err="1" smtClean="0"/>
              <a:t>Out</a:t>
            </a:r>
            <a:r>
              <a:rPr lang="ru-RU" dirty="0" smtClean="0"/>
              <a:t>, </a:t>
            </a:r>
            <a:r>
              <a:rPr lang="en-US" dirty="0" smtClean="0"/>
              <a:t>LOO</a:t>
            </a:r>
            <a:r>
              <a:rPr lang="ru-RU" dirty="0" smtClean="0"/>
              <a:t>)</a:t>
            </a:r>
          </a:p>
          <a:p>
            <a:r>
              <a:rPr lang="ru-RU" dirty="0" err="1" smtClean="0"/>
              <a:t>кросс-валидация</a:t>
            </a:r>
            <a:endParaRPr lang="ru-RU" dirty="0" smtClean="0"/>
          </a:p>
          <a:p>
            <a:r>
              <a:rPr lang="ru-RU" dirty="0" smtClean="0"/>
              <a:t>регуляризация</a:t>
            </a: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35899" y="2473726"/>
            <a:ext cx="3478065" cy="416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/>
          <a:srcRect l="27638" t="32220" r="17717" b="13228"/>
          <a:stretch>
            <a:fillRect/>
          </a:stretch>
        </p:blipFill>
        <p:spPr bwMode="auto">
          <a:xfrm>
            <a:off x="3796493" y="3431969"/>
            <a:ext cx="4741863" cy="297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0772418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5082" y="0"/>
            <a:ext cx="7886700" cy="1325563"/>
          </a:xfrm>
        </p:spPr>
        <p:txBody>
          <a:bodyPr>
            <a:normAutofit/>
          </a:bodyPr>
          <a:lstStyle/>
          <a:p>
            <a:r>
              <a:rPr lang="ru-RU" sz="2000" b="1" dirty="0" smtClean="0">
                <a:solidFill>
                  <a:schemeClr val="bg1"/>
                </a:solidFill>
                <a:latin typeface="ALS Schlange sans" panose="02000506030000020004" pitchFamily="50" charset="-52"/>
              </a:rPr>
              <a:t>МЕТРИКИ ОЦЕНКИ КАЧЕСТВА ИС</a:t>
            </a:r>
            <a:endParaRPr lang="ru-RU" sz="2000" b="1" dirty="0">
              <a:solidFill>
                <a:schemeClr val="bg1"/>
              </a:solidFill>
              <a:latin typeface="ALS Schlange sans" panose="02000506030000020004" pitchFamily="50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2450" y="1452359"/>
            <a:ext cx="8516539" cy="4351338"/>
          </a:xfrm>
        </p:spPr>
        <p:txBody>
          <a:bodyPr>
            <a:normAutofit/>
          </a:bodyPr>
          <a:lstStyle/>
          <a:p>
            <a:pPr>
              <a:buClr>
                <a:srgbClr val="1E51A4"/>
              </a:buClr>
              <a:buNone/>
            </a:pPr>
            <a:r>
              <a:rPr lang="ru-RU" dirty="0" smtClean="0">
                <a:latin typeface="ALS Schlange sans" panose="02000506030000020004" pitchFamily="50" charset="-52"/>
              </a:rPr>
              <a:t>  </a:t>
            </a:r>
            <a:r>
              <a:rPr lang="ru-RU" b="1" dirty="0" smtClean="0"/>
              <a:t>Общая постановка задачи:</a:t>
            </a:r>
          </a:p>
          <a:p>
            <a:pPr>
              <a:buClr>
                <a:srgbClr val="1E51A4"/>
              </a:buClr>
              <a:buNone/>
            </a:pPr>
            <a:r>
              <a:rPr lang="ru-RU" i="1" dirty="0" smtClean="0"/>
              <a:t>L</a:t>
            </a:r>
            <a:r>
              <a:rPr lang="ru-RU" dirty="0" smtClean="0"/>
              <a:t>(</a:t>
            </a:r>
            <a:r>
              <a:rPr lang="ru-RU" i="1" dirty="0" err="1" smtClean="0"/>
              <a:t>a</a:t>
            </a:r>
            <a:r>
              <a:rPr lang="ru-RU" dirty="0" smtClean="0"/>
              <a:t>, </a:t>
            </a:r>
            <a:r>
              <a:rPr lang="ru-RU" i="1" dirty="0" err="1" smtClean="0"/>
              <a:t>x</a:t>
            </a:r>
            <a:r>
              <a:rPr lang="ru-RU" dirty="0" smtClean="0"/>
              <a:t>) = [</a:t>
            </a:r>
            <a:r>
              <a:rPr lang="ru-RU" i="1" dirty="0" err="1" smtClean="0"/>
              <a:t>a</a:t>
            </a:r>
            <a:r>
              <a:rPr lang="ru-RU" dirty="0" smtClean="0"/>
              <a:t>(</a:t>
            </a:r>
            <a:r>
              <a:rPr lang="ru-RU" i="1" dirty="0" err="1" smtClean="0"/>
              <a:t>x</a:t>
            </a:r>
            <a:r>
              <a:rPr lang="ru-RU" dirty="0" smtClean="0"/>
              <a:t>) </a:t>
            </a:r>
            <a:r>
              <a:rPr lang="ru-RU" dirty="0" smtClean="0">
                <a:sym typeface="Symbol"/>
              </a:rPr>
              <a:t></a:t>
            </a:r>
            <a:r>
              <a:rPr lang="ru-RU" i="1" dirty="0" err="1" smtClean="0"/>
              <a:t>y</a:t>
            </a:r>
            <a:r>
              <a:rPr lang="ru-RU" dirty="0" smtClean="0"/>
              <a:t>*(</a:t>
            </a:r>
            <a:r>
              <a:rPr lang="ru-RU" i="1" dirty="0" err="1" smtClean="0"/>
              <a:t>x</a:t>
            </a:r>
            <a:r>
              <a:rPr lang="ru-RU" dirty="0" smtClean="0"/>
              <a:t>)] 	(индикатор ошибки алгоритма классификации)</a:t>
            </a:r>
          </a:p>
          <a:p>
            <a:pPr>
              <a:buClr>
                <a:srgbClr val="1E51A4"/>
              </a:buClr>
              <a:buNone/>
            </a:pPr>
            <a:r>
              <a:rPr lang="ru-RU" dirty="0" smtClean="0">
                <a:sym typeface="Symbol"/>
              </a:rPr>
              <a:t></a:t>
            </a:r>
            <a:r>
              <a:rPr lang="ru-RU" dirty="0" smtClean="0"/>
              <a:t>: </a:t>
            </a:r>
            <a:r>
              <a:rPr lang="ru-RU" i="1" dirty="0" smtClean="0"/>
              <a:t>X</a:t>
            </a:r>
            <a:r>
              <a:rPr lang="ru-RU" dirty="0" smtClean="0"/>
              <a:t> → {0, 1}			(результат работы алгоритма классификации)</a:t>
            </a:r>
          </a:p>
          <a:p>
            <a:pPr>
              <a:buClr>
                <a:srgbClr val="1E51A4"/>
              </a:buClr>
              <a:buNone/>
            </a:pPr>
            <a:r>
              <a:rPr lang="ru-RU" dirty="0" smtClean="0"/>
              <a:t>Критерии информативности предиката:</a:t>
            </a:r>
          </a:p>
          <a:p>
            <a:r>
              <a:rPr lang="ru-RU" dirty="0" smtClean="0"/>
              <a:t>Логический = эвристический = </a:t>
            </a:r>
            <a:r>
              <a:rPr lang="ru-RU" dirty="0" err="1" smtClean="0"/>
              <a:t>ε</a:t>
            </a:r>
            <a:r>
              <a:rPr lang="ru-RU" dirty="0" smtClean="0"/>
              <a:t>, </a:t>
            </a:r>
            <a:r>
              <a:rPr lang="ru-RU" dirty="0" err="1" smtClean="0"/>
              <a:t>δ-критерий</a:t>
            </a:r>
            <a:r>
              <a:rPr lang="ru-RU" dirty="0" smtClean="0"/>
              <a:t> </a:t>
            </a:r>
            <a:endParaRPr lang="en-US" dirty="0" smtClean="0"/>
          </a:p>
          <a:p>
            <a:r>
              <a:rPr lang="ru-RU" dirty="0" smtClean="0"/>
              <a:t>Статистический</a:t>
            </a:r>
            <a:endParaRPr lang="en-US" dirty="0" smtClean="0"/>
          </a:p>
          <a:p>
            <a:r>
              <a:rPr lang="ru-RU" dirty="0" err="1" smtClean="0"/>
              <a:t>Энтропийный</a:t>
            </a:r>
            <a:r>
              <a:rPr lang="ru-RU" dirty="0" smtClean="0"/>
              <a:t>	</a:t>
            </a:r>
          </a:p>
          <a:p>
            <a:pPr marL="0" indent="0">
              <a:buNone/>
            </a:pPr>
            <a:endParaRPr lang="ru-RU" dirty="0" smtClean="0"/>
          </a:p>
        </p:txBody>
      </p:sp>
    </p:spTree>
    <p:extLst>
      <p:ext uri="{BB962C8B-B14F-4D97-AF65-F5344CB8AC3E}">
        <p14:creationId xmlns="" xmlns:p14="http://schemas.microsoft.com/office/powerpoint/2010/main" val="13548550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5082" y="0"/>
            <a:ext cx="7886700" cy="1325563"/>
          </a:xfrm>
        </p:spPr>
        <p:txBody>
          <a:bodyPr>
            <a:normAutofit/>
          </a:bodyPr>
          <a:lstStyle/>
          <a:p>
            <a:r>
              <a:rPr lang="ru-RU" sz="2000" b="1" dirty="0" smtClean="0">
                <a:solidFill>
                  <a:schemeClr val="bg1"/>
                </a:solidFill>
                <a:latin typeface="ALS Schlange sans" panose="02000506030000020004" pitchFamily="50" charset="-52"/>
              </a:rPr>
              <a:t>МЕТРИКИ ОЦЕНКИ КАЧЕСТВА ИС</a:t>
            </a:r>
            <a:endParaRPr lang="ru-RU" sz="2000" b="1" dirty="0">
              <a:solidFill>
                <a:schemeClr val="bg1"/>
              </a:solidFill>
              <a:latin typeface="ALS Schlange sans" panose="02000506030000020004" pitchFamily="50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2450" y="1452359"/>
            <a:ext cx="8516539" cy="435133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b="1" dirty="0" smtClean="0"/>
              <a:t>Логический = эвристический = </a:t>
            </a:r>
            <a:r>
              <a:rPr lang="ru-RU" b="1" dirty="0" err="1" smtClean="0"/>
              <a:t>ε</a:t>
            </a:r>
            <a:r>
              <a:rPr lang="ru-RU" b="1" dirty="0" smtClean="0"/>
              <a:t>, </a:t>
            </a:r>
            <a:r>
              <a:rPr lang="ru-RU" b="1" dirty="0" err="1" smtClean="0"/>
              <a:t>δ-критерий</a:t>
            </a:r>
            <a:r>
              <a:rPr lang="ru-RU" b="1" dirty="0" smtClean="0"/>
              <a:t> </a:t>
            </a:r>
            <a:endParaRPr lang="en-US" b="1" dirty="0" smtClean="0"/>
          </a:p>
          <a:p>
            <a:pPr marL="0" indent="0">
              <a:buNone/>
            </a:pPr>
            <a:endParaRPr lang="ru-RU" dirty="0" smtClean="0"/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 cstate="print"/>
          <a:srcRect l="14667" t="42842" r="64391" b="43042"/>
          <a:stretch>
            <a:fillRect/>
          </a:stretch>
        </p:blipFill>
        <p:spPr bwMode="auto">
          <a:xfrm>
            <a:off x="522515" y="1935678"/>
            <a:ext cx="3413125" cy="142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13478" y="2079440"/>
            <a:ext cx="2238375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5" cstate="print"/>
          <a:srcRect l="27468" t="56737" r="9513" b="10877"/>
          <a:stretch>
            <a:fillRect/>
          </a:stretch>
        </p:blipFill>
        <p:spPr bwMode="auto">
          <a:xfrm>
            <a:off x="1116280" y="3274835"/>
            <a:ext cx="6650182" cy="2734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3548550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5082" y="0"/>
            <a:ext cx="7886700" cy="1325563"/>
          </a:xfrm>
        </p:spPr>
        <p:txBody>
          <a:bodyPr>
            <a:normAutofit/>
          </a:bodyPr>
          <a:lstStyle/>
          <a:p>
            <a:r>
              <a:rPr lang="ru-RU" sz="2000" b="1" dirty="0" smtClean="0">
                <a:solidFill>
                  <a:schemeClr val="bg1"/>
                </a:solidFill>
                <a:latin typeface="ALS Schlange sans" panose="02000506030000020004" pitchFamily="50" charset="-52"/>
              </a:rPr>
              <a:t>МЕТРИКИ ОЦЕНКИ КАЧЕСТВА ИС</a:t>
            </a:r>
            <a:endParaRPr lang="ru-RU" sz="2000" b="1" dirty="0">
              <a:solidFill>
                <a:schemeClr val="bg1"/>
              </a:solidFill>
              <a:latin typeface="ALS Schlange sans" panose="02000506030000020004" pitchFamily="50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2450" y="1452359"/>
            <a:ext cx="8516539" cy="4351338"/>
          </a:xfrm>
        </p:spPr>
        <p:txBody>
          <a:bodyPr>
            <a:normAutofit/>
          </a:bodyPr>
          <a:lstStyle/>
          <a:p>
            <a:pPr>
              <a:buNone/>
            </a:pPr>
            <a:endParaRPr lang="en-US" dirty="0" smtClean="0"/>
          </a:p>
          <a:p>
            <a:pPr marL="0" indent="0">
              <a:buNone/>
            </a:pPr>
            <a:endParaRPr lang="ru-RU" dirty="0" smtClean="0"/>
          </a:p>
        </p:txBody>
      </p:sp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4175" y="1697965"/>
            <a:ext cx="4452937" cy="378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3548550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5082" y="0"/>
            <a:ext cx="7886700" cy="1325563"/>
          </a:xfrm>
        </p:spPr>
        <p:txBody>
          <a:bodyPr>
            <a:normAutofit/>
          </a:bodyPr>
          <a:lstStyle/>
          <a:p>
            <a:r>
              <a:rPr lang="ru-RU" sz="2000" b="1" dirty="0" smtClean="0">
                <a:solidFill>
                  <a:schemeClr val="bg1"/>
                </a:solidFill>
                <a:latin typeface="ALS Schlange sans" panose="02000506030000020004" pitchFamily="50" charset="-52"/>
              </a:rPr>
              <a:t>МЕТРИКИ ОЦЕНКИ КАЧЕСТВА ИС</a:t>
            </a:r>
            <a:endParaRPr lang="ru-RU" sz="2000" b="1" dirty="0">
              <a:solidFill>
                <a:schemeClr val="bg1"/>
              </a:solidFill>
              <a:latin typeface="ALS Schlange sans" panose="02000506030000020004" pitchFamily="50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2450" y="1452359"/>
            <a:ext cx="8516539" cy="435133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dirty="0" smtClean="0"/>
              <a:t> </a:t>
            </a:r>
            <a:r>
              <a:rPr lang="ru-RU" b="1" dirty="0" smtClean="0"/>
              <a:t>Статистический критерий</a:t>
            </a:r>
          </a:p>
          <a:p>
            <a:pPr>
              <a:buNone/>
            </a:pPr>
            <a:r>
              <a:rPr lang="ru-RU" dirty="0" smtClean="0"/>
              <a:t> {</a:t>
            </a:r>
            <a:r>
              <a:rPr lang="ru-RU" i="1" dirty="0" err="1" smtClean="0"/>
              <a:t>x</a:t>
            </a:r>
            <a:r>
              <a:rPr lang="ru-RU" dirty="0" smtClean="0"/>
              <a:t>: </a:t>
            </a:r>
            <a:r>
              <a:rPr lang="ru-RU" i="1" dirty="0" err="1" smtClean="0"/>
              <a:t>y</a:t>
            </a:r>
            <a:r>
              <a:rPr lang="ru-RU" dirty="0" smtClean="0"/>
              <a:t>*(</a:t>
            </a:r>
            <a:r>
              <a:rPr lang="ru-RU" i="1" dirty="0" err="1" smtClean="0"/>
              <a:t>x</a:t>
            </a:r>
            <a:r>
              <a:rPr lang="ru-RU" dirty="0" smtClean="0"/>
              <a:t>) = </a:t>
            </a:r>
            <a:r>
              <a:rPr lang="ru-RU" dirty="0" err="1" smtClean="0"/>
              <a:t>c</a:t>
            </a:r>
            <a:r>
              <a:rPr lang="ru-RU" dirty="0" smtClean="0"/>
              <a:t>} и {</a:t>
            </a:r>
            <a:r>
              <a:rPr lang="ru-RU" i="1" dirty="0" err="1" smtClean="0"/>
              <a:t>x</a:t>
            </a:r>
            <a:r>
              <a:rPr lang="ru-RU" dirty="0" smtClean="0"/>
              <a:t>: </a:t>
            </a:r>
            <a:r>
              <a:rPr lang="ru-RU" dirty="0" smtClean="0">
                <a:sym typeface="Symbol"/>
              </a:rPr>
              <a:t></a:t>
            </a:r>
            <a:r>
              <a:rPr lang="ru-RU" dirty="0" smtClean="0"/>
              <a:t>(</a:t>
            </a:r>
            <a:r>
              <a:rPr lang="ru-RU" i="1" dirty="0" err="1" smtClean="0"/>
              <a:t>x</a:t>
            </a:r>
            <a:r>
              <a:rPr lang="ru-RU" dirty="0" smtClean="0"/>
              <a:t>) = 1}</a:t>
            </a:r>
          </a:p>
          <a:p>
            <a:pPr>
              <a:buNone/>
            </a:pPr>
            <a:endParaRPr lang="en-US" dirty="0" smtClean="0"/>
          </a:p>
          <a:p>
            <a:pPr marL="0" indent="0">
              <a:buNone/>
            </a:pPr>
            <a:endParaRPr lang="ru-RU" dirty="0" smtClean="0"/>
          </a:p>
        </p:txBody>
      </p:sp>
      <p:graphicFrame>
        <p:nvGraphicFramePr>
          <p:cNvPr id="40962" name="Object 2"/>
          <p:cNvGraphicFramePr>
            <a:graphicFrameLocks noChangeAspect="1"/>
          </p:cNvGraphicFramePr>
          <p:nvPr/>
        </p:nvGraphicFramePr>
        <p:xfrm>
          <a:off x="308841" y="2389642"/>
          <a:ext cx="4096904" cy="879081"/>
        </p:xfrm>
        <a:graphic>
          <a:graphicData uri="http://schemas.openxmlformats.org/presentationml/2006/ole">
            <p:oleObj spid="_x0000_s40980" name="Equation" r:id="rId4" imgW="2374328" imgH="509600" progId="Equation.DSMT4">
              <p:embed/>
            </p:oleObj>
          </a:graphicData>
        </a:graphic>
      </p:graphicFrame>
      <p:graphicFrame>
        <p:nvGraphicFramePr>
          <p:cNvPr id="40963" name="Object 3"/>
          <p:cNvGraphicFramePr>
            <a:graphicFrameLocks noChangeAspect="1"/>
          </p:cNvGraphicFramePr>
          <p:nvPr/>
        </p:nvGraphicFramePr>
        <p:xfrm>
          <a:off x="5343937" y="2455369"/>
          <a:ext cx="1993307" cy="834097"/>
        </p:xfrm>
        <a:graphic>
          <a:graphicData uri="http://schemas.openxmlformats.org/presentationml/2006/ole">
            <p:oleObj spid="_x0000_s40981" name="Equation" r:id="rId5" imgW="1186984" imgH="497021" progId="Equation.DSMT4">
              <p:embed/>
            </p:oleObj>
          </a:graphicData>
        </a:graphic>
      </p:graphicFrame>
      <p:graphicFrame>
        <p:nvGraphicFramePr>
          <p:cNvPr id="40964" name="Object 4"/>
          <p:cNvGraphicFramePr>
            <a:graphicFrameLocks noChangeAspect="1"/>
          </p:cNvGraphicFramePr>
          <p:nvPr/>
        </p:nvGraphicFramePr>
        <p:xfrm>
          <a:off x="1454583" y="3625376"/>
          <a:ext cx="3657176" cy="946624"/>
        </p:xfrm>
        <a:graphic>
          <a:graphicData uri="http://schemas.openxmlformats.org/presentationml/2006/ole">
            <p:oleObj spid="_x0000_s40982" name="Equation" r:id="rId6" imgW="2244761" imgH="580757" progId="Equation.DSMT4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13548550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5082" y="0"/>
            <a:ext cx="7886700" cy="1325563"/>
          </a:xfrm>
        </p:spPr>
        <p:txBody>
          <a:bodyPr/>
          <a:lstStyle/>
          <a:p>
            <a:r>
              <a:rPr lang="ru-RU" b="1" dirty="0" smtClean="0">
                <a:solidFill>
                  <a:schemeClr val="bg1"/>
                </a:solidFill>
                <a:latin typeface="ALS Schlange sans" panose="02000506030000020004" pitchFamily="50" charset="-52"/>
              </a:rPr>
              <a:t>ЦЕЛЕВОЕ ОПИСАНИЕ ИС</a:t>
            </a:r>
            <a:endParaRPr lang="ru-RU" b="1" dirty="0">
              <a:solidFill>
                <a:schemeClr val="bg1"/>
              </a:solidFill>
              <a:latin typeface="ALS Schlange sans" panose="02000506030000020004" pitchFamily="50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2450" y="1452359"/>
            <a:ext cx="8516539" cy="4351338"/>
          </a:xfrm>
        </p:spPr>
        <p:txBody>
          <a:bodyPr>
            <a:normAutofit/>
          </a:bodyPr>
          <a:lstStyle/>
          <a:p>
            <a:pPr>
              <a:buClr>
                <a:srgbClr val="1E51A4"/>
              </a:buClr>
              <a:buNone/>
            </a:pPr>
            <a:r>
              <a:rPr lang="ru-RU" dirty="0" smtClean="0">
                <a:latin typeface="ALS Schlange sans" panose="02000506030000020004" pitchFamily="50" charset="-52"/>
              </a:rPr>
              <a:t>  </a:t>
            </a:r>
            <a:r>
              <a:rPr lang="ru-RU" b="1" dirty="0"/>
              <a:t>ЦЕЛЕВОЕ ОПИСАНИЕ ИНФОРМАЦИОННЫХ СИСТЕМ </a:t>
            </a:r>
            <a:endParaRPr lang="ru-RU" b="1" dirty="0" smtClean="0">
              <a:latin typeface="ALS Schlange sans" panose="02000506030000020004" pitchFamily="50" charset="-52"/>
            </a:endParaRPr>
          </a:p>
          <a:p>
            <a:pPr>
              <a:buClr>
                <a:srgbClr val="1E51A4"/>
              </a:buClr>
              <a:buNone/>
            </a:pPr>
            <a:r>
              <a:rPr lang="en-US" i="1" dirty="0"/>
              <a:t>G</a:t>
            </a:r>
            <a:r>
              <a:rPr lang="ru-RU" dirty="0"/>
              <a:t>:</a:t>
            </a:r>
            <a:r>
              <a:rPr lang="en-US" dirty="0"/>
              <a:t> </a:t>
            </a:r>
            <a:r>
              <a:rPr lang="en-US" i="1" dirty="0"/>
              <a:t>X</a:t>
            </a:r>
            <a:r>
              <a:rPr lang="en-US" dirty="0">
                <a:sym typeface="Symbol"/>
              </a:rPr>
              <a:t></a:t>
            </a:r>
            <a:r>
              <a:rPr lang="en-US" i="1" dirty="0"/>
              <a:t>Y</a:t>
            </a:r>
            <a:r>
              <a:rPr lang="en-US" dirty="0"/>
              <a:t> </a:t>
            </a:r>
            <a:r>
              <a:rPr lang="en-US" dirty="0">
                <a:sym typeface="Symbol"/>
              </a:rPr>
              <a:t></a:t>
            </a:r>
            <a:r>
              <a:rPr lang="en-US" i="1" dirty="0"/>
              <a:t>V</a:t>
            </a:r>
            <a:r>
              <a:rPr lang="ru-RU" dirty="0"/>
              <a:t>.</a:t>
            </a:r>
            <a:r>
              <a:rPr lang="ru-RU" i="1" dirty="0"/>
              <a:t> </a:t>
            </a:r>
            <a:endParaRPr lang="ru-RU" i="1" dirty="0" smtClean="0"/>
          </a:p>
          <a:p>
            <a:pPr lvl="0"/>
            <a:r>
              <a:rPr lang="ru-RU" dirty="0"/>
              <a:t>задача оптимизации – найти пару (подмножество) </a:t>
            </a:r>
            <a:r>
              <a:rPr lang="ru-RU" i="1" dirty="0"/>
              <a:t> </a:t>
            </a:r>
            <a:r>
              <a:rPr lang="en-US" i="1" dirty="0"/>
              <a:t>X</a:t>
            </a:r>
            <a:r>
              <a:rPr lang="en-US" dirty="0">
                <a:sym typeface="Symbol"/>
              </a:rPr>
              <a:t></a:t>
            </a:r>
            <a:r>
              <a:rPr lang="en-US" i="1" dirty="0"/>
              <a:t>Y</a:t>
            </a:r>
            <a:r>
              <a:rPr lang="ru-RU" dirty="0"/>
              <a:t>, соответствующую максимальному значению </a:t>
            </a:r>
            <a:r>
              <a:rPr lang="en-US" i="1" dirty="0" err="1"/>
              <a:t>v</a:t>
            </a:r>
            <a:r>
              <a:rPr lang="en-US" dirty="0" err="1">
                <a:sym typeface="Symbol"/>
              </a:rPr>
              <a:t></a:t>
            </a:r>
            <a:r>
              <a:rPr lang="en-US" i="1" dirty="0" err="1"/>
              <a:t>V</a:t>
            </a:r>
            <a:r>
              <a:rPr lang="ru-RU" dirty="0"/>
              <a:t>;</a:t>
            </a:r>
          </a:p>
          <a:p>
            <a:pPr lvl="0"/>
            <a:r>
              <a:rPr lang="ru-RU" dirty="0"/>
              <a:t>задача нахождения удовлетворительных решений – найти пару (подмножество) </a:t>
            </a:r>
            <a:r>
              <a:rPr lang="ru-RU" i="1" dirty="0"/>
              <a:t> </a:t>
            </a:r>
            <a:r>
              <a:rPr lang="en-US" i="1" dirty="0"/>
              <a:t>X</a:t>
            </a:r>
            <a:r>
              <a:rPr lang="en-US" dirty="0">
                <a:sym typeface="Symbol"/>
              </a:rPr>
              <a:t></a:t>
            </a:r>
            <a:r>
              <a:rPr lang="en-US" i="1" dirty="0"/>
              <a:t>Y</a:t>
            </a:r>
            <a:r>
              <a:rPr lang="ru-RU" dirty="0"/>
              <a:t>, соответствующую значениям </a:t>
            </a:r>
            <a:r>
              <a:rPr lang="en-US" i="1" dirty="0"/>
              <a:t>v</a:t>
            </a:r>
            <a:r>
              <a:rPr lang="en-US" dirty="0">
                <a:sym typeface="Symbol"/>
              </a:rPr>
              <a:t></a:t>
            </a:r>
            <a:r>
              <a:rPr lang="en-US" i="1" dirty="0"/>
              <a:t> V</a:t>
            </a:r>
            <a:r>
              <a:rPr lang="ru-RU" baseline="-25000" dirty="0"/>
              <a:t>0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 smtClean="0"/>
              <a:t>Описание </a:t>
            </a:r>
            <a:r>
              <a:rPr lang="en-US" i="1" dirty="0"/>
              <a:t>G</a:t>
            </a:r>
            <a:r>
              <a:rPr lang="ru-RU" dirty="0"/>
              <a:t> </a:t>
            </a:r>
            <a:r>
              <a:rPr lang="ru-RU" dirty="0" smtClean="0"/>
              <a:t>- через </a:t>
            </a:r>
            <a:r>
              <a:rPr lang="ru-RU" dirty="0"/>
              <a:t>систему критериев:</a:t>
            </a:r>
          </a:p>
          <a:p>
            <a:pPr marL="0" indent="0">
              <a:buNone/>
            </a:pPr>
            <a:r>
              <a:rPr lang="ru-RU" i="1" dirty="0"/>
              <a:t>K</a:t>
            </a:r>
            <a:r>
              <a:rPr lang="ru-RU" dirty="0"/>
              <a:t> →</a:t>
            </a:r>
            <a:r>
              <a:rPr lang="ru-RU" dirty="0" err="1"/>
              <a:t>max</a:t>
            </a:r>
            <a:r>
              <a:rPr lang="ru-RU" dirty="0"/>
              <a:t> </a:t>
            </a:r>
            <a:r>
              <a:rPr lang="ru-RU" i="1" dirty="0" err="1"/>
              <a:t>y</a:t>
            </a:r>
            <a:r>
              <a:rPr lang="ru-RU" i="1" baseline="-25000" dirty="0" err="1"/>
              <a:t>i</a:t>
            </a:r>
            <a:r>
              <a:rPr lang="ru-RU" baseline="-25000" dirty="0"/>
              <a:t> </a:t>
            </a:r>
            <a:r>
              <a:rPr lang="ru-RU" dirty="0"/>
              <a:t>, </a:t>
            </a:r>
            <a:r>
              <a:rPr lang="ru-RU" i="1" dirty="0"/>
              <a:t>i</a:t>
            </a:r>
            <a:r>
              <a:rPr lang="ru-RU" dirty="0"/>
              <a:t> =1,</a:t>
            </a:r>
            <a:r>
              <a:rPr lang="ru-RU" i="1" dirty="0"/>
              <a:t>n</a:t>
            </a:r>
            <a:r>
              <a:rPr lang="ru-RU" dirty="0"/>
              <a:t> </a:t>
            </a:r>
            <a:endParaRPr lang="ru-RU" dirty="0" smtClean="0"/>
          </a:p>
          <a:p>
            <a:pPr>
              <a:buClr>
                <a:srgbClr val="1E51A4"/>
              </a:buClr>
              <a:buNone/>
            </a:pPr>
            <a:endParaRPr lang="ru-RU" dirty="0" smtClean="0"/>
          </a:p>
          <a:p>
            <a:pPr>
              <a:buClr>
                <a:srgbClr val="1E51A4"/>
              </a:buClr>
              <a:buNone/>
            </a:pPr>
            <a:endParaRPr lang="ru-RU" dirty="0" smtClean="0"/>
          </a:p>
          <a:p>
            <a:pPr>
              <a:buClr>
                <a:srgbClr val="1E51A4"/>
              </a:buClr>
              <a:buNone/>
            </a:pPr>
            <a:endParaRPr lang="ru-RU" dirty="0" smtClean="0"/>
          </a:p>
          <a:p>
            <a:pPr>
              <a:buClr>
                <a:srgbClr val="1E51A4"/>
              </a:buClr>
              <a:buNone/>
            </a:pPr>
            <a:endParaRPr lang="ru-RU" dirty="0" smtClean="0"/>
          </a:p>
        </p:txBody>
      </p:sp>
    </p:spTree>
    <p:extLst>
      <p:ext uri="{BB962C8B-B14F-4D97-AF65-F5344CB8AC3E}">
        <p14:creationId xmlns="" xmlns:p14="http://schemas.microsoft.com/office/powerpoint/2010/main" val="124693989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5082" y="0"/>
            <a:ext cx="7886700" cy="1325563"/>
          </a:xfrm>
        </p:spPr>
        <p:txBody>
          <a:bodyPr>
            <a:normAutofit/>
          </a:bodyPr>
          <a:lstStyle/>
          <a:p>
            <a:r>
              <a:rPr lang="ru-RU" sz="2000" b="1" dirty="0" smtClean="0">
                <a:solidFill>
                  <a:schemeClr val="bg1"/>
                </a:solidFill>
                <a:latin typeface="ALS Schlange sans" panose="02000506030000020004" pitchFamily="50" charset="-52"/>
              </a:rPr>
              <a:t>МЕТРИКИ ОЦЕНКИ КАЧЕСТВА ИС</a:t>
            </a:r>
            <a:endParaRPr lang="ru-RU" sz="2000" b="1" dirty="0">
              <a:solidFill>
                <a:schemeClr val="bg1"/>
              </a:solidFill>
              <a:latin typeface="ALS Schlange sans" panose="02000506030000020004" pitchFamily="50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2450" y="1452359"/>
            <a:ext cx="8516539" cy="435133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b="1" dirty="0" err="1" smtClean="0"/>
              <a:t>Энтропийный</a:t>
            </a:r>
            <a:r>
              <a:rPr lang="ru-RU" b="1" dirty="0" smtClean="0"/>
              <a:t> критерий</a:t>
            </a:r>
          </a:p>
          <a:p>
            <a:pPr>
              <a:buNone/>
            </a:pPr>
            <a:r>
              <a:rPr lang="ru-RU" dirty="0" smtClean="0"/>
              <a:t> </a:t>
            </a:r>
            <a:r>
              <a:rPr lang="en-US" i="1" dirty="0" smtClean="0"/>
              <a:t>I</a:t>
            </a:r>
            <a:r>
              <a:rPr lang="en-US" baseline="-25000" dirty="0" smtClean="0"/>
              <a:t>0 </a:t>
            </a:r>
            <a:r>
              <a:rPr lang="en-US" dirty="0" smtClean="0"/>
              <a:t>= – log</a:t>
            </a:r>
            <a:r>
              <a:rPr lang="en-US" baseline="-25000" dirty="0" smtClean="0"/>
              <a:t>2</a:t>
            </a:r>
            <a:r>
              <a:rPr lang="en-US" i="1" dirty="0" smtClean="0"/>
              <a:t>q</a:t>
            </a:r>
            <a:r>
              <a:rPr lang="en-US" dirty="0" smtClean="0"/>
              <a:t>, 	</a:t>
            </a:r>
            <a:r>
              <a:rPr lang="en-US" i="1" dirty="0" smtClean="0"/>
              <a:t>I</a:t>
            </a:r>
            <a:r>
              <a:rPr lang="en-US" baseline="-25000" dirty="0" smtClean="0"/>
              <a:t>1 </a:t>
            </a:r>
            <a:r>
              <a:rPr lang="en-US" dirty="0" smtClean="0"/>
              <a:t>= – log</a:t>
            </a:r>
            <a:r>
              <a:rPr lang="en-US" baseline="-25000" dirty="0" smtClean="0"/>
              <a:t>2</a:t>
            </a:r>
            <a:r>
              <a:rPr lang="en-US" dirty="0" smtClean="0"/>
              <a:t>(1–</a:t>
            </a:r>
            <a:r>
              <a:rPr lang="en-US" i="1" dirty="0" smtClean="0"/>
              <a:t>q</a:t>
            </a:r>
            <a:r>
              <a:rPr lang="en-US" dirty="0" smtClean="0"/>
              <a:t>).</a:t>
            </a:r>
            <a:endParaRPr lang="ru-RU" dirty="0" smtClean="0"/>
          </a:p>
          <a:p>
            <a:pPr>
              <a:buNone/>
            </a:pPr>
            <a:r>
              <a:rPr lang="en-US" i="1" dirty="0" smtClean="0"/>
              <a:t>h</a:t>
            </a:r>
            <a:r>
              <a:rPr lang="en-US" dirty="0" smtClean="0"/>
              <a:t>(</a:t>
            </a:r>
            <a:r>
              <a:rPr lang="en-US" i="1" dirty="0" smtClean="0"/>
              <a:t>q</a:t>
            </a:r>
            <a:r>
              <a:rPr lang="en-US" dirty="0" smtClean="0"/>
              <a:t>) = – q log</a:t>
            </a:r>
            <a:r>
              <a:rPr lang="en-US" baseline="-25000" dirty="0" smtClean="0"/>
              <a:t>2</a:t>
            </a:r>
            <a:r>
              <a:rPr lang="en-US" i="1" dirty="0" smtClean="0"/>
              <a:t>q</a:t>
            </a:r>
            <a:r>
              <a:rPr lang="en-US" dirty="0" smtClean="0"/>
              <a:t>– (1–</a:t>
            </a:r>
            <a:r>
              <a:rPr lang="en-US" i="1" dirty="0" smtClean="0"/>
              <a:t>q</a:t>
            </a:r>
            <a:r>
              <a:rPr lang="en-US" dirty="0" smtClean="0"/>
              <a:t>) log</a:t>
            </a:r>
            <a:r>
              <a:rPr lang="en-US" baseline="-25000" dirty="0" smtClean="0"/>
              <a:t>2</a:t>
            </a:r>
            <a:r>
              <a:rPr lang="en-US" dirty="0" smtClean="0"/>
              <a:t>(1–</a:t>
            </a:r>
            <a:r>
              <a:rPr lang="en-US" i="1" dirty="0" smtClean="0"/>
              <a:t>q</a:t>
            </a:r>
            <a:r>
              <a:rPr lang="en-US" dirty="0" smtClean="0"/>
              <a:t>)</a:t>
            </a: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r>
              <a:rPr lang="ru-RU" dirty="0" smtClean="0"/>
              <a:t>выборка {</a:t>
            </a:r>
            <a:r>
              <a:rPr lang="en-US" i="1" dirty="0" smtClean="0"/>
              <a:t>x</a:t>
            </a:r>
            <a:r>
              <a:rPr lang="en-US" dirty="0" smtClean="0">
                <a:sym typeface="Symbol"/>
              </a:rPr>
              <a:t></a:t>
            </a:r>
            <a:r>
              <a:rPr lang="en-US" i="1" dirty="0" smtClean="0"/>
              <a:t> </a:t>
            </a:r>
            <a:r>
              <a:rPr lang="ru-RU" i="1" dirty="0" err="1" smtClean="0"/>
              <a:t>X</a:t>
            </a:r>
            <a:r>
              <a:rPr lang="ru-RU" baseline="30000" dirty="0" err="1" smtClean="0"/>
              <a:t>ℓ</a:t>
            </a:r>
            <a:r>
              <a:rPr lang="ru-RU" dirty="0" err="1" smtClean="0"/>
              <a:t> </a:t>
            </a:r>
            <a:r>
              <a:rPr lang="ru-RU" dirty="0" smtClean="0">
                <a:sym typeface="Symbol"/>
              </a:rPr>
              <a:t></a:t>
            </a:r>
            <a:r>
              <a:rPr lang="ru-RU" dirty="0" smtClean="0"/>
              <a:t> </a:t>
            </a:r>
            <a:r>
              <a:rPr lang="ru-RU" dirty="0" err="1" smtClean="0"/>
              <a:t>φ</a:t>
            </a:r>
            <a:r>
              <a:rPr lang="ru-RU" dirty="0" smtClean="0"/>
              <a:t>(</a:t>
            </a:r>
            <a:r>
              <a:rPr lang="en-US" i="1" dirty="0" smtClean="0"/>
              <a:t>x</a:t>
            </a:r>
            <a:r>
              <a:rPr lang="ru-RU" dirty="0" smtClean="0"/>
              <a:t>)=1} состоит из (</a:t>
            </a:r>
            <a:r>
              <a:rPr lang="en-US" i="1" dirty="0" smtClean="0"/>
              <a:t>p</a:t>
            </a:r>
            <a:r>
              <a:rPr lang="ru-RU" dirty="0" smtClean="0"/>
              <a:t>+</a:t>
            </a:r>
            <a:r>
              <a:rPr lang="en-US" i="1" dirty="0" smtClean="0"/>
              <a:t>n</a:t>
            </a:r>
            <a:r>
              <a:rPr lang="ru-RU" dirty="0" smtClean="0"/>
              <a:t>) объектов</a:t>
            </a:r>
          </a:p>
          <a:p>
            <a:pPr>
              <a:buNone/>
            </a:pPr>
            <a:r>
              <a:rPr lang="ru-RU" dirty="0" smtClean="0"/>
              <a:t>выборка {</a:t>
            </a:r>
            <a:r>
              <a:rPr lang="en-US" i="1" dirty="0" smtClean="0"/>
              <a:t>x</a:t>
            </a:r>
            <a:r>
              <a:rPr lang="en-US" dirty="0" smtClean="0">
                <a:sym typeface="Symbol"/>
              </a:rPr>
              <a:t></a:t>
            </a:r>
            <a:r>
              <a:rPr lang="en-US" i="1" dirty="0" smtClean="0"/>
              <a:t> </a:t>
            </a:r>
            <a:r>
              <a:rPr lang="ru-RU" i="1" dirty="0" err="1" smtClean="0"/>
              <a:t>X</a:t>
            </a:r>
            <a:r>
              <a:rPr lang="ru-RU" baseline="30000" dirty="0" err="1" smtClean="0"/>
              <a:t>ℓ</a:t>
            </a:r>
            <a:r>
              <a:rPr lang="ru-RU" dirty="0" err="1" smtClean="0"/>
              <a:t> </a:t>
            </a:r>
            <a:r>
              <a:rPr lang="ru-RU" dirty="0" smtClean="0">
                <a:sym typeface="Symbol"/>
              </a:rPr>
              <a:t></a:t>
            </a:r>
            <a:r>
              <a:rPr lang="ru-RU" dirty="0" smtClean="0"/>
              <a:t> </a:t>
            </a:r>
            <a:r>
              <a:rPr lang="ru-RU" dirty="0" err="1" smtClean="0"/>
              <a:t>φ</a:t>
            </a:r>
            <a:r>
              <a:rPr lang="ru-RU" dirty="0" smtClean="0"/>
              <a:t>(</a:t>
            </a:r>
            <a:r>
              <a:rPr lang="en-US" i="1" dirty="0" smtClean="0"/>
              <a:t>x</a:t>
            </a:r>
            <a:r>
              <a:rPr lang="ru-RU" dirty="0" smtClean="0"/>
              <a:t>)=0} состоит из (</a:t>
            </a:r>
            <a:r>
              <a:rPr lang="en-US" i="1" dirty="0" smtClean="0"/>
              <a:t>P</a:t>
            </a:r>
            <a:r>
              <a:rPr lang="ru-RU" dirty="0" smtClean="0"/>
              <a:t>–</a:t>
            </a:r>
            <a:r>
              <a:rPr lang="en-US" i="1" dirty="0" smtClean="0"/>
              <a:t>p</a:t>
            </a:r>
            <a:r>
              <a:rPr lang="ru-RU" dirty="0" smtClean="0"/>
              <a:t>+</a:t>
            </a:r>
            <a:r>
              <a:rPr lang="en-US" i="1" dirty="0" smtClean="0"/>
              <a:t>N</a:t>
            </a:r>
            <a:r>
              <a:rPr lang="ru-RU" dirty="0" smtClean="0"/>
              <a:t>–</a:t>
            </a:r>
            <a:r>
              <a:rPr lang="en-US" i="1" dirty="0" smtClean="0"/>
              <a:t>n</a:t>
            </a:r>
            <a:r>
              <a:rPr lang="ru-RU" dirty="0" smtClean="0"/>
              <a:t>) объектов</a:t>
            </a:r>
          </a:p>
          <a:p>
            <a:pPr>
              <a:buNone/>
            </a:pPr>
            <a:r>
              <a:rPr lang="ru-RU" dirty="0" smtClean="0"/>
              <a:t> </a:t>
            </a:r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en-US" dirty="0" smtClean="0"/>
          </a:p>
          <a:p>
            <a:pPr marL="0" indent="0">
              <a:buNone/>
            </a:pPr>
            <a:endParaRPr lang="ru-RU" dirty="0" smtClean="0"/>
          </a:p>
        </p:txBody>
      </p:sp>
      <p:graphicFrame>
        <p:nvGraphicFramePr>
          <p:cNvPr id="41989" name="Object 5"/>
          <p:cNvGraphicFramePr>
            <a:graphicFrameLocks noChangeAspect="1"/>
          </p:cNvGraphicFramePr>
          <p:nvPr/>
        </p:nvGraphicFramePr>
        <p:xfrm>
          <a:off x="4678446" y="1806988"/>
          <a:ext cx="3413393" cy="769958"/>
        </p:xfrm>
        <a:graphic>
          <a:graphicData uri="http://schemas.openxmlformats.org/presentationml/2006/ole">
            <p:oleObj spid="_x0000_s42019" name="Equation" r:id="rId4" imgW="2160901" imgH="486959" progId="Equation.DSMT4">
              <p:embed/>
            </p:oleObj>
          </a:graphicData>
        </a:graphic>
      </p:graphicFrame>
      <p:graphicFrame>
        <p:nvGraphicFramePr>
          <p:cNvPr id="41990" name="Object 6"/>
          <p:cNvGraphicFramePr>
            <a:graphicFrameLocks noChangeAspect="1"/>
          </p:cNvGraphicFramePr>
          <p:nvPr/>
        </p:nvGraphicFramePr>
        <p:xfrm>
          <a:off x="6062085" y="2704810"/>
          <a:ext cx="766226" cy="677908"/>
        </p:xfrm>
        <a:graphic>
          <a:graphicData uri="http://schemas.openxmlformats.org/presentationml/2006/ole">
            <p:oleObj spid="_x0000_s42020" name="Equation" r:id="rId5" imgW="510353" imgH="451380" progId="Equation.DSMT4">
              <p:embed/>
            </p:oleObj>
          </a:graphicData>
        </a:graphic>
      </p:graphicFrame>
      <p:graphicFrame>
        <p:nvGraphicFramePr>
          <p:cNvPr id="41991" name="Object 7"/>
          <p:cNvGraphicFramePr>
            <a:graphicFrameLocks noChangeAspect="1"/>
          </p:cNvGraphicFramePr>
          <p:nvPr/>
        </p:nvGraphicFramePr>
        <p:xfrm>
          <a:off x="6821426" y="3298576"/>
          <a:ext cx="1530724" cy="667781"/>
        </p:xfrm>
        <a:graphic>
          <a:graphicData uri="http://schemas.openxmlformats.org/presentationml/2006/ole">
            <p:oleObj spid="_x0000_s42021" name="Equation" r:id="rId6" imgW="1033662" imgH="451380" progId="Equation.DSMT4">
              <p:embed/>
            </p:oleObj>
          </a:graphicData>
        </a:graphic>
      </p:graphicFrame>
      <p:graphicFrame>
        <p:nvGraphicFramePr>
          <p:cNvPr id="41992" name="Object 8"/>
          <p:cNvGraphicFramePr>
            <a:graphicFrameLocks noChangeAspect="1"/>
          </p:cNvGraphicFramePr>
          <p:nvPr/>
        </p:nvGraphicFramePr>
        <p:xfrm>
          <a:off x="355786" y="3969121"/>
          <a:ext cx="6995599" cy="697882"/>
        </p:xfrm>
        <a:graphic>
          <a:graphicData uri="http://schemas.openxmlformats.org/presentationml/2006/ole">
            <p:oleObj spid="_x0000_s42022" name="Equation" r:id="rId7" imgW="4630606" imgH="461443" progId="Equation.DSMT4">
              <p:embed/>
            </p:oleObj>
          </a:graphicData>
        </a:graphic>
      </p:graphicFrame>
      <p:graphicFrame>
        <p:nvGraphicFramePr>
          <p:cNvPr id="41993" name="Object 9"/>
          <p:cNvGraphicFramePr>
            <a:graphicFrameLocks noChangeAspect="1"/>
          </p:cNvGraphicFramePr>
          <p:nvPr/>
        </p:nvGraphicFramePr>
        <p:xfrm>
          <a:off x="350838" y="4978710"/>
          <a:ext cx="4923108" cy="531441"/>
        </p:xfrm>
        <a:graphic>
          <a:graphicData uri="http://schemas.openxmlformats.org/presentationml/2006/ole">
            <p:oleObj spid="_x0000_s42023" name="Equation" r:id="rId8" imgW="2955943" imgH="319488" progId="Equation.DSMT4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13548550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5082" y="0"/>
            <a:ext cx="7886700" cy="1325563"/>
          </a:xfrm>
        </p:spPr>
        <p:txBody>
          <a:bodyPr>
            <a:normAutofit/>
          </a:bodyPr>
          <a:lstStyle/>
          <a:p>
            <a:r>
              <a:rPr lang="ru-RU" sz="2000" b="1" dirty="0" smtClean="0">
                <a:solidFill>
                  <a:schemeClr val="bg1"/>
                </a:solidFill>
                <a:latin typeface="ALS Schlange sans" panose="02000506030000020004" pitchFamily="50" charset="-52"/>
              </a:rPr>
              <a:t>МЕТРИКИ ОЦЕНКИ КАЧЕСТВА ИС</a:t>
            </a:r>
            <a:endParaRPr lang="ru-RU" sz="2000" b="1" dirty="0">
              <a:solidFill>
                <a:schemeClr val="bg1"/>
              </a:solidFill>
              <a:latin typeface="ALS Schlange sans" panose="02000506030000020004" pitchFamily="50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2450" y="1452359"/>
            <a:ext cx="8516539" cy="4351338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ru-RU" b="1" dirty="0" smtClean="0"/>
              <a:t> </a:t>
            </a:r>
            <a:r>
              <a:rPr lang="ru-RU" b="1" dirty="0" err="1" smtClean="0"/>
              <a:t>Многоклассовая</a:t>
            </a:r>
            <a:r>
              <a:rPr lang="ru-RU" b="1" dirty="0" smtClean="0"/>
              <a:t> классификация</a:t>
            </a:r>
          </a:p>
          <a:p>
            <a:r>
              <a:rPr lang="ru-RU" dirty="0" smtClean="0"/>
              <a:t>«один против всех»</a:t>
            </a:r>
          </a:p>
          <a:p>
            <a:r>
              <a:rPr lang="ru-RU" dirty="0" smtClean="0"/>
              <a:t>«каждый против каждого»</a:t>
            </a:r>
          </a:p>
          <a:p>
            <a:endParaRPr lang="ru-RU" dirty="0" smtClean="0"/>
          </a:p>
          <a:p>
            <a:r>
              <a:rPr lang="ru-RU" dirty="0" err="1" smtClean="0"/>
              <a:t>микроусреднение</a:t>
            </a:r>
            <a:endParaRPr lang="ru-RU" dirty="0" smtClean="0"/>
          </a:p>
          <a:p>
            <a:r>
              <a:rPr lang="ru-RU" dirty="0" err="1" smtClean="0"/>
              <a:t>Макроусреднение</a:t>
            </a:r>
            <a:endParaRPr lang="ru-RU" dirty="0" smtClean="0"/>
          </a:p>
          <a:p>
            <a:pPr>
              <a:buNone/>
            </a:pPr>
            <a:r>
              <a:rPr lang="ru-RU" dirty="0" smtClean="0"/>
              <a:t>    </a:t>
            </a:r>
            <a:r>
              <a:rPr lang="en-US" dirty="0" smtClean="0"/>
              <a:t>TP1= 12</a:t>
            </a:r>
            <a:r>
              <a:rPr lang="ru-RU" dirty="0" smtClean="0"/>
              <a:t>, </a:t>
            </a:r>
            <a:r>
              <a:rPr lang="en-US" dirty="0" smtClean="0"/>
              <a:t>FP1=9</a:t>
            </a:r>
            <a:r>
              <a:rPr lang="ru-RU" dirty="0" smtClean="0"/>
              <a:t>, </a:t>
            </a:r>
            <a:r>
              <a:rPr lang="en-US" dirty="0" smtClean="0"/>
              <a:t>FN1=3</a:t>
            </a:r>
            <a:r>
              <a:rPr lang="ru-RU" dirty="0" smtClean="0"/>
              <a:t>                     </a:t>
            </a:r>
            <a:r>
              <a:rPr lang="en-US" dirty="0" smtClean="0"/>
              <a:t>P1</a:t>
            </a:r>
            <a:r>
              <a:rPr lang="ru-RU" dirty="0" smtClean="0"/>
              <a:t>=</a:t>
            </a:r>
            <a:r>
              <a:rPr lang="en-US" dirty="0" smtClean="0"/>
              <a:t> 57.14</a:t>
            </a:r>
            <a:r>
              <a:rPr lang="ru-RU" dirty="0" smtClean="0"/>
              <a:t>,</a:t>
            </a:r>
            <a:r>
              <a:rPr lang="en-US" dirty="0" smtClean="0"/>
              <a:t> R1</a:t>
            </a:r>
            <a:r>
              <a:rPr lang="ru-RU" dirty="0" smtClean="0"/>
              <a:t>=</a:t>
            </a:r>
            <a:r>
              <a:rPr lang="en-US" dirty="0" smtClean="0"/>
              <a:t>80</a:t>
            </a:r>
            <a:br>
              <a:rPr lang="en-US" dirty="0" smtClean="0"/>
            </a:br>
            <a:r>
              <a:rPr lang="en-US" dirty="0" smtClean="0"/>
              <a:t>TP2= 50</a:t>
            </a:r>
            <a:r>
              <a:rPr lang="ru-RU" dirty="0" smtClean="0"/>
              <a:t>, </a:t>
            </a:r>
            <a:r>
              <a:rPr lang="en-US" dirty="0" smtClean="0"/>
              <a:t>FP2=23</a:t>
            </a:r>
            <a:r>
              <a:rPr lang="ru-RU" dirty="0" smtClean="0"/>
              <a:t>, </a:t>
            </a:r>
            <a:r>
              <a:rPr lang="en-US" dirty="0" smtClean="0"/>
              <a:t>FN2=9</a:t>
            </a:r>
            <a:r>
              <a:rPr lang="ru-RU" dirty="0" smtClean="0"/>
              <a:t>                   </a:t>
            </a:r>
            <a:r>
              <a:rPr lang="en-US" dirty="0" smtClean="0"/>
              <a:t>P2</a:t>
            </a:r>
            <a:r>
              <a:rPr lang="ru-RU" dirty="0" smtClean="0"/>
              <a:t>=</a:t>
            </a:r>
            <a:r>
              <a:rPr lang="en-US" dirty="0" smtClean="0"/>
              <a:t> 68.49</a:t>
            </a:r>
            <a:r>
              <a:rPr lang="ru-RU" dirty="0" smtClean="0"/>
              <a:t>,</a:t>
            </a:r>
            <a:r>
              <a:rPr lang="en-US" dirty="0" smtClean="0"/>
              <a:t> R2</a:t>
            </a:r>
            <a:r>
              <a:rPr lang="ru-RU" dirty="0" smtClean="0"/>
              <a:t>=</a:t>
            </a:r>
            <a:r>
              <a:rPr lang="en-US" dirty="0" smtClean="0"/>
              <a:t>84.75</a:t>
            </a:r>
            <a:endParaRPr lang="ru-RU" dirty="0" smtClean="0"/>
          </a:p>
          <a:p>
            <a:pPr>
              <a:buNone/>
            </a:pPr>
            <a:r>
              <a:rPr lang="en-US" dirty="0" smtClean="0"/>
              <a:t>Micro-average of precision </a:t>
            </a:r>
            <a:endParaRPr lang="ru-RU" dirty="0" smtClean="0"/>
          </a:p>
          <a:p>
            <a:pPr>
              <a:buNone/>
            </a:pPr>
            <a:r>
              <a:rPr lang="en-US" dirty="0" smtClean="0"/>
              <a:t> (TP1+TP2)/(TP1+TP2+FP1+FP2) = (12+50)/(12+50+9+23) = 65.96</a:t>
            </a:r>
            <a:br>
              <a:rPr lang="en-US" dirty="0" smtClean="0"/>
            </a:br>
            <a:endParaRPr lang="ru-RU" dirty="0" smtClean="0"/>
          </a:p>
          <a:p>
            <a:pPr>
              <a:buNone/>
            </a:pPr>
            <a:r>
              <a:rPr lang="en-US" dirty="0" smtClean="0"/>
              <a:t>Micro-average of recall </a:t>
            </a:r>
            <a:endParaRPr lang="ru-RU" dirty="0" smtClean="0"/>
          </a:p>
          <a:p>
            <a:pPr>
              <a:buNone/>
            </a:pPr>
            <a:r>
              <a:rPr lang="en-US" dirty="0" smtClean="0"/>
              <a:t>(TP1+TP2)/(TP1+TP2+FN1+FN2) = (12+50)/(12+50+3+9) = 83.78</a:t>
            </a:r>
            <a:br>
              <a:rPr lang="en-US" dirty="0" smtClean="0"/>
            </a:br>
            <a:endParaRPr lang="ru-RU" dirty="0" smtClean="0"/>
          </a:p>
          <a:p>
            <a:pPr>
              <a:buNone/>
            </a:pPr>
            <a:r>
              <a:rPr lang="en-US" dirty="0" smtClean="0"/>
              <a:t>Macro-average precision </a:t>
            </a:r>
            <a:r>
              <a:rPr lang="ru-RU" dirty="0" smtClean="0"/>
              <a:t> </a:t>
            </a:r>
            <a:r>
              <a:rPr lang="en-US" dirty="0" smtClean="0"/>
              <a:t>(P1+P2)/2 = (57.14+68.49)/2 = 62.82</a:t>
            </a:r>
            <a:endParaRPr lang="ru-RU" dirty="0" smtClean="0"/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Macro-average recall </a:t>
            </a:r>
            <a:r>
              <a:rPr lang="ru-RU" dirty="0" smtClean="0"/>
              <a:t> </a:t>
            </a:r>
            <a:r>
              <a:rPr lang="en-US" dirty="0" smtClean="0"/>
              <a:t> (R1+R2)/2 = (80+84.75)/2 = 82.25</a:t>
            </a:r>
            <a:r>
              <a:rPr lang="ru-RU" dirty="0" smtClean="0"/>
              <a:t> </a:t>
            </a:r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en-US" dirty="0" smtClean="0"/>
          </a:p>
          <a:p>
            <a:pPr marL="0" indent="0">
              <a:buNone/>
            </a:pPr>
            <a:endParaRPr lang="ru-RU" dirty="0" smtClean="0"/>
          </a:p>
        </p:txBody>
      </p:sp>
      <p:sp>
        <p:nvSpPr>
          <p:cNvPr id="10" name="Стрелка вправо 9"/>
          <p:cNvSpPr/>
          <p:nvPr/>
        </p:nvSpPr>
        <p:spPr>
          <a:xfrm>
            <a:off x="2541320" y="3170712"/>
            <a:ext cx="760021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Стрелка вправо 10"/>
          <p:cNvSpPr/>
          <p:nvPr/>
        </p:nvSpPr>
        <p:spPr>
          <a:xfrm>
            <a:off x="2539341" y="3370613"/>
            <a:ext cx="760021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548550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5082" y="0"/>
            <a:ext cx="7886700" cy="1325563"/>
          </a:xfrm>
        </p:spPr>
        <p:txBody>
          <a:bodyPr>
            <a:normAutofit/>
          </a:bodyPr>
          <a:lstStyle/>
          <a:p>
            <a:r>
              <a:rPr lang="ru-RU" sz="2000" b="1" dirty="0" smtClean="0">
                <a:solidFill>
                  <a:schemeClr val="bg1"/>
                </a:solidFill>
                <a:latin typeface="ALS Schlange sans" panose="02000506030000020004" pitchFamily="50" charset="-52"/>
              </a:rPr>
              <a:t>МЕТРИКИ ОЦЕНКИ КАЧЕСТВА ИС</a:t>
            </a:r>
            <a:endParaRPr lang="ru-RU" sz="2000" b="1" dirty="0">
              <a:solidFill>
                <a:schemeClr val="bg1"/>
              </a:solidFill>
              <a:latin typeface="ALS Schlange sans" panose="02000506030000020004" pitchFamily="50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2450" y="1452359"/>
            <a:ext cx="8516539" cy="4351338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ru-RU" b="1" dirty="0" smtClean="0"/>
              <a:t>Метрики для пересекающихся классов</a:t>
            </a:r>
          </a:p>
          <a:p>
            <a:pPr>
              <a:buNone/>
            </a:pPr>
            <a:endParaRPr lang="ru-RU" b="1" dirty="0" smtClean="0"/>
          </a:p>
          <a:p>
            <a:pPr>
              <a:buNone/>
            </a:pPr>
            <a:endParaRPr lang="ru-RU" b="1" dirty="0" smtClean="0"/>
          </a:p>
          <a:p>
            <a:pPr>
              <a:buNone/>
            </a:pPr>
            <a:endParaRPr lang="ru-RU" b="1" dirty="0" smtClean="0"/>
          </a:p>
          <a:p>
            <a:pPr>
              <a:buNone/>
            </a:pPr>
            <a:endParaRPr lang="ru-RU" b="1" dirty="0" smtClean="0"/>
          </a:p>
          <a:p>
            <a:pPr>
              <a:buNone/>
            </a:pPr>
            <a:endParaRPr lang="ru-RU" b="1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r>
              <a:rPr lang="ru-RU" dirty="0" smtClean="0"/>
              <a:t>алгоритм</a:t>
            </a:r>
            <a:r>
              <a:rPr lang="ru-RU" b="1" i="1" dirty="0" smtClean="0"/>
              <a:t> </a:t>
            </a:r>
            <a:r>
              <a:rPr lang="en-US" b="1" i="1" dirty="0" smtClean="0"/>
              <a:t>B</a:t>
            </a:r>
            <a:r>
              <a:rPr lang="ru-RU" b="1" i="1" dirty="0" smtClean="0"/>
              <a:t>-</a:t>
            </a:r>
            <a:r>
              <a:rPr lang="en-US" b="1" i="1" dirty="0" smtClean="0"/>
              <a:t>CUBED</a:t>
            </a:r>
            <a:r>
              <a:rPr lang="en-US" dirty="0" smtClean="0"/>
              <a:t> </a:t>
            </a:r>
            <a:r>
              <a:rPr lang="ru-RU" dirty="0" smtClean="0"/>
              <a:t>[</a:t>
            </a:r>
            <a:r>
              <a:rPr lang="en-US" dirty="0" smtClean="0"/>
              <a:t>Baldwin</a:t>
            </a:r>
            <a:r>
              <a:rPr lang="ru-RU" dirty="0" smtClean="0"/>
              <a:t>1998]</a:t>
            </a:r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r>
              <a:rPr lang="en-US" dirty="0" smtClean="0"/>
              <a:t>[Baldwin1998] </a:t>
            </a:r>
            <a:r>
              <a:rPr lang="en-US" sz="1700" dirty="0" smtClean="0"/>
              <a:t>http://citeseerx.ist.psu.edu/viewdoc/download?doi=10.1.1.34.2578&amp;rep=rep1&amp;type=pdf</a:t>
            </a:r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b="1" dirty="0" smtClean="0"/>
          </a:p>
          <a:p>
            <a:pPr>
              <a:buNone/>
            </a:pPr>
            <a:endParaRPr lang="ru-RU" sz="2700" b="1" dirty="0" smtClean="0"/>
          </a:p>
          <a:p>
            <a:pPr>
              <a:buNone/>
            </a:pPr>
            <a:endParaRPr lang="ru-RU" sz="2700" b="1" dirty="0" smtClean="0"/>
          </a:p>
          <a:p>
            <a:pPr>
              <a:buNone/>
            </a:pPr>
            <a:endParaRPr lang="ru-RU" sz="2700" b="1" dirty="0" smtClean="0"/>
          </a:p>
          <a:p>
            <a:pPr>
              <a:buNone/>
            </a:pPr>
            <a:endParaRPr lang="ru-RU" sz="2700" b="1" dirty="0" smtClean="0"/>
          </a:p>
          <a:p>
            <a:pPr>
              <a:buNone/>
            </a:pPr>
            <a:endParaRPr lang="ru-RU" sz="2700" b="1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en-US" dirty="0" smtClean="0"/>
          </a:p>
          <a:p>
            <a:pPr marL="0" indent="0">
              <a:buNone/>
            </a:pPr>
            <a:endParaRPr lang="ru-RU" dirty="0" smtClean="0"/>
          </a:p>
        </p:txBody>
      </p:sp>
      <p:pic>
        <p:nvPicPr>
          <p:cNvPr id="7" name="Рисунок 9" descr="Chap_7_src"/>
          <p:cNvPicPr>
            <a:picLocks noChangeAspect="1" noChangeArrowheads="1"/>
          </p:cNvPicPr>
          <p:nvPr/>
        </p:nvPicPr>
        <p:blipFill>
          <a:blip r:embed="rId4" cstate="print"/>
          <a:srcRect t="31595"/>
          <a:stretch>
            <a:fillRect/>
          </a:stretch>
        </p:blipFill>
        <p:spPr bwMode="auto">
          <a:xfrm>
            <a:off x="248887" y="1816883"/>
            <a:ext cx="5748338" cy="169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4034" name="Object 2"/>
          <p:cNvGraphicFramePr>
            <a:graphicFrameLocks noChangeAspect="1"/>
          </p:cNvGraphicFramePr>
          <p:nvPr/>
        </p:nvGraphicFramePr>
        <p:xfrm>
          <a:off x="226312" y="4129728"/>
          <a:ext cx="2113127" cy="881756"/>
        </p:xfrm>
        <a:graphic>
          <a:graphicData uri="http://schemas.openxmlformats.org/presentationml/2006/ole">
            <p:oleObj spid="_x0000_s44046" name="Equation" r:id="rId5" imgW="1305395" imgH="545178" progId="Equation.DSMT4">
              <p:embed/>
            </p:oleObj>
          </a:graphicData>
        </a:graphic>
      </p:graphicFrame>
      <p:graphicFrame>
        <p:nvGraphicFramePr>
          <p:cNvPr id="44035" name="Object 3"/>
          <p:cNvGraphicFramePr>
            <a:graphicFrameLocks noChangeAspect="1"/>
          </p:cNvGraphicFramePr>
          <p:nvPr/>
        </p:nvGraphicFramePr>
        <p:xfrm>
          <a:off x="2808575" y="4177165"/>
          <a:ext cx="1475217" cy="1012351"/>
        </p:xfrm>
        <a:graphic>
          <a:graphicData uri="http://schemas.openxmlformats.org/presentationml/2006/ole">
            <p:oleObj spid="_x0000_s44047" name="Equation" r:id="rId6" imgW="865944" imgH="593335" progId="Equation.DSMT4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13548550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5082" y="0"/>
            <a:ext cx="7886700" cy="1325563"/>
          </a:xfrm>
        </p:spPr>
        <p:txBody>
          <a:bodyPr>
            <a:normAutofit/>
          </a:bodyPr>
          <a:lstStyle/>
          <a:p>
            <a:r>
              <a:rPr lang="ru-RU" sz="2000" b="1" dirty="0" smtClean="0">
                <a:solidFill>
                  <a:schemeClr val="bg1"/>
                </a:solidFill>
                <a:latin typeface="ALS Schlange sans" panose="02000506030000020004" pitchFamily="50" charset="-52"/>
              </a:rPr>
              <a:t>МЕТРИКИ ОЦЕНКИ КАЧЕСТВА ИС</a:t>
            </a:r>
            <a:endParaRPr lang="ru-RU" sz="2000" b="1" dirty="0">
              <a:solidFill>
                <a:schemeClr val="bg1"/>
              </a:solidFill>
              <a:latin typeface="ALS Schlange sans" panose="02000506030000020004" pitchFamily="50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2450" y="1452359"/>
            <a:ext cx="8516539" cy="435133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b="1" dirty="0" smtClean="0"/>
              <a:t>Метрики качества ранжирования - метрики группы </a:t>
            </a:r>
            <a:r>
              <a:rPr lang="en-US" b="1" dirty="0" smtClean="0"/>
              <a:t>NDCG</a:t>
            </a:r>
            <a:endParaRPr lang="ru-RU" b="1" dirty="0" smtClean="0"/>
          </a:p>
          <a:p>
            <a:pPr>
              <a:buNone/>
            </a:pPr>
            <a:endParaRPr lang="ru-RU" b="1" dirty="0" smtClean="0"/>
          </a:p>
          <a:p>
            <a:pPr>
              <a:buNone/>
            </a:pPr>
            <a:endParaRPr lang="ru-RU" b="1" dirty="0" smtClean="0"/>
          </a:p>
          <a:p>
            <a:pPr>
              <a:buNone/>
            </a:pPr>
            <a:endParaRPr lang="ru-RU" b="1" dirty="0" smtClean="0"/>
          </a:p>
          <a:p>
            <a:pPr>
              <a:buNone/>
            </a:pPr>
            <a:r>
              <a:rPr lang="ru-RU" sz="1800" dirty="0" smtClean="0"/>
              <a:t>				исторические данные</a:t>
            </a:r>
          </a:p>
          <a:p>
            <a:pPr>
              <a:buNone/>
            </a:pPr>
            <a:r>
              <a:rPr lang="ru-RU" sz="1800" dirty="0" smtClean="0"/>
              <a:t>				экспертная оценка </a:t>
            </a:r>
          </a:p>
          <a:p>
            <a:pPr>
              <a:buNone/>
            </a:pPr>
            <a:r>
              <a:rPr lang="ru-RU" sz="1800" b="1" dirty="0" err="1" smtClean="0"/>
              <a:t>Cumulative</a:t>
            </a:r>
            <a:r>
              <a:rPr lang="ru-RU" sz="1800" b="1" dirty="0" smtClean="0"/>
              <a:t> </a:t>
            </a:r>
            <a:r>
              <a:rPr lang="ru-RU" sz="1800" b="1" dirty="0" err="1" smtClean="0"/>
              <a:t>gain</a:t>
            </a:r>
            <a:r>
              <a:rPr lang="ru-RU" sz="1800" b="1" dirty="0" smtClean="0"/>
              <a:t> </a:t>
            </a:r>
            <a:r>
              <a:rPr lang="ru-RU" sz="1800" b="1" dirty="0" err="1" smtClean="0"/>
              <a:t>at</a:t>
            </a:r>
            <a:r>
              <a:rPr lang="ru-RU" sz="1800" b="1" dirty="0" smtClean="0"/>
              <a:t> K (CG@K)</a:t>
            </a:r>
          </a:p>
          <a:p>
            <a:pPr>
              <a:buNone/>
            </a:pPr>
            <a:endParaRPr lang="ru-RU" sz="1800" b="1" dirty="0" smtClean="0"/>
          </a:p>
          <a:p>
            <a:pPr>
              <a:buNone/>
            </a:pPr>
            <a:endParaRPr lang="ru-RU" sz="1800" b="1" dirty="0" smtClean="0"/>
          </a:p>
          <a:p>
            <a:pPr>
              <a:buNone/>
            </a:pPr>
            <a:r>
              <a:rPr lang="ru-RU" sz="1800" b="1" dirty="0" err="1" smtClean="0"/>
              <a:t>Discounted</a:t>
            </a:r>
            <a:r>
              <a:rPr lang="ru-RU" sz="1800" b="1" dirty="0" smtClean="0"/>
              <a:t> </a:t>
            </a:r>
            <a:r>
              <a:rPr lang="ru-RU" sz="1800" b="1" dirty="0" err="1" smtClean="0"/>
              <a:t>cumulative</a:t>
            </a:r>
            <a:r>
              <a:rPr lang="ru-RU" sz="1800" b="1" dirty="0" smtClean="0"/>
              <a:t> </a:t>
            </a:r>
            <a:r>
              <a:rPr lang="ru-RU" sz="1800" b="1" dirty="0" err="1" smtClean="0"/>
              <a:t>gain</a:t>
            </a:r>
            <a:r>
              <a:rPr lang="ru-RU" sz="1800" b="1" dirty="0" smtClean="0"/>
              <a:t> </a:t>
            </a:r>
            <a:r>
              <a:rPr lang="ru-RU" sz="1800" b="1" dirty="0" err="1" smtClean="0"/>
              <a:t>at</a:t>
            </a:r>
            <a:r>
              <a:rPr lang="ru-RU" sz="1800" b="1" dirty="0" smtClean="0"/>
              <a:t> K (DCG@K)</a:t>
            </a:r>
          </a:p>
          <a:p>
            <a:pPr>
              <a:buNone/>
            </a:pPr>
            <a:endParaRPr lang="ru-RU" sz="1800" b="1" dirty="0" smtClean="0"/>
          </a:p>
          <a:p>
            <a:pPr>
              <a:buNone/>
            </a:pPr>
            <a:endParaRPr lang="ru-RU" sz="1800" b="1" dirty="0" smtClean="0"/>
          </a:p>
          <a:p>
            <a:pPr>
              <a:buNone/>
            </a:pPr>
            <a:endParaRPr lang="ru-RU" b="1" dirty="0" smtClean="0"/>
          </a:p>
          <a:p>
            <a:pPr>
              <a:buNone/>
            </a:pPr>
            <a:endParaRPr lang="ru-RU" b="1" dirty="0" smtClean="0"/>
          </a:p>
          <a:p>
            <a:pPr>
              <a:buNone/>
            </a:pPr>
            <a:endParaRPr lang="ru-RU" b="1" dirty="0" smtClean="0"/>
          </a:p>
          <a:p>
            <a:pPr>
              <a:buNone/>
            </a:pPr>
            <a:endParaRPr lang="ru-RU" b="1" dirty="0" smtClean="0"/>
          </a:p>
          <a:p>
            <a:pPr>
              <a:buNone/>
            </a:pPr>
            <a:endParaRPr lang="ru-RU" b="1" dirty="0" smtClean="0"/>
          </a:p>
          <a:p>
            <a:pPr>
              <a:buNone/>
            </a:pPr>
            <a:endParaRPr lang="ru-RU" b="1" dirty="0" smtClean="0"/>
          </a:p>
          <a:p>
            <a:pPr>
              <a:buNone/>
            </a:pPr>
            <a:endParaRPr lang="ru-RU" b="1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b="1" dirty="0" smtClean="0"/>
          </a:p>
          <a:p>
            <a:pPr>
              <a:buNone/>
            </a:pPr>
            <a:endParaRPr lang="ru-RU" sz="2700" b="1" dirty="0" smtClean="0"/>
          </a:p>
          <a:p>
            <a:pPr>
              <a:buNone/>
            </a:pPr>
            <a:endParaRPr lang="ru-RU" sz="2700" b="1" dirty="0" smtClean="0"/>
          </a:p>
          <a:p>
            <a:pPr>
              <a:buNone/>
            </a:pPr>
            <a:endParaRPr lang="ru-RU" sz="2700" b="1" dirty="0" smtClean="0"/>
          </a:p>
          <a:p>
            <a:pPr>
              <a:buNone/>
            </a:pPr>
            <a:endParaRPr lang="ru-RU" sz="2700" b="1" dirty="0" smtClean="0"/>
          </a:p>
          <a:p>
            <a:pPr>
              <a:buNone/>
            </a:pPr>
            <a:endParaRPr lang="ru-RU" sz="2700" b="1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en-US" dirty="0" smtClean="0"/>
          </a:p>
          <a:p>
            <a:pPr marL="0" indent="0">
              <a:buNone/>
            </a:pPr>
            <a:endParaRPr lang="ru-RU" dirty="0" smtClean="0"/>
          </a:p>
        </p:txBody>
      </p:sp>
      <p:graphicFrame>
        <p:nvGraphicFramePr>
          <p:cNvPr id="45060" name="Object 4"/>
          <p:cNvGraphicFramePr>
            <a:graphicFrameLocks noChangeAspect="1"/>
          </p:cNvGraphicFramePr>
          <p:nvPr/>
        </p:nvGraphicFramePr>
        <p:xfrm>
          <a:off x="350838" y="1955800"/>
          <a:ext cx="1157287" cy="498475"/>
        </p:xfrm>
        <a:graphic>
          <a:graphicData uri="http://schemas.openxmlformats.org/presentationml/2006/ole">
            <p:oleObj spid="_x0000_s45115" name="Equation" r:id="rId4" imgW="772008" imgH="332066" progId="Equation.DSMT4">
              <p:embed/>
            </p:oleObj>
          </a:graphicData>
        </a:graphic>
      </p:graphicFrame>
      <p:graphicFrame>
        <p:nvGraphicFramePr>
          <p:cNvPr id="45061" name="Object 5"/>
          <p:cNvGraphicFramePr>
            <a:graphicFrameLocks noChangeAspect="1"/>
          </p:cNvGraphicFramePr>
          <p:nvPr/>
        </p:nvGraphicFramePr>
        <p:xfrm>
          <a:off x="1620838" y="1903413"/>
          <a:ext cx="1192212" cy="585787"/>
        </p:xfrm>
        <a:graphic>
          <a:graphicData uri="http://schemas.openxmlformats.org/presentationml/2006/ole">
            <p:oleObj spid="_x0000_s45116" name="Equation" r:id="rId5" imgW="794682" imgH="390645" progId="Equation.DSMT4">
              <p:embed/>
            </p:oleObj>
          </a:graphicData>
        </a:graphic>
      </p:graphicFrame>
      <p:graphicFrame>
        <p:nvGraphicFramePr>
          <p:cNvPr id="45062" name="Object 6"/>
          <p:cNvGraphicFramePr>
            <a:graphicFrameLocks noChangeAspect="1"/>
          </p:cNvGraphicFramePr>
          <p:nvPr/>
        </p:nvGraphicFramePr>
        <p:xfrm>
          <a:off x="3355337" y="2079955"/>
          <a:ext cx="1085850" cy="301625"/>
        </p:xfrm>
        <a:graphic>
          <a:graphicData uri="http://schemas.openxmlformats.org/presentationml/2006/ole">
            <p:oleObj spid="_x0000_s45117" name="Equation" r:id="rId6" imgW="723780" imgH="201612" progId="Equation.DSMT4">
              <p:embed/>
            </p:oleObj>
          </a:graphicData>
        </a:graphic>
      </p:graphicFrame>
      <p:graphicFrame>
        <p:nvGraphicFramePr>
          <p:cNvPr id="45063" name="Object 7"/>
          <p:cNvGraphicFramePr>
            <a:graphicFrameLocks noChangeAspect="1"/>
          </p:cNvGraphicFramePr>
          <p:nvPr/>
        </p:nvGraphicFramePr>
        <p:xfrm>
          <a:off x="396875" y="2579688"/>
          <a:ext cx="2225675" cy="407987"/>
        </p:xfrm>
        <a:graphic>
          <a:graphicData uri="http://schemas.openxmlformats.org/presentationml/2006/ole">
            <p:oleObj spid="_x0000_s45118" name="Equation" r:id="rId7" imgW="1484270" imgH="272409" progId="Equation.DSMT4">
              <p:embed/>
            </p:oleObj>
          </a:graphicData>
        </a:graphic>
      </p:graphicFrame>
      <p:graphicFrame>
        <p:nvGraphicFramePr>
          <p:cNvPr id="45064" name="Object 8"/>
          <p:cNvGraphicFramePr>
            <a:graphicFrameLocks noChangeAspect="1"/>
          </p:cNvGraphicFramePr>
          <p:nvPr/>
        </p:nvGraphicFramePr>
        <p:xfrm>
          <a:off x="338323" y="3119891"/>
          <a:ext cx="1655763" cy="425450"/>
        </p:xfrm>
        <a:graphic>
          <a:graphicData uri="http://schemas.openxmlformats.org/presentationml/2006/ole">
            <p:oleObj spid="_x0000_s45119" name="Equation" r:id="rId8" imgW="1104565" imgH="283910" progId="Equation.DSMT4">
              <p:embed/>
            </p:oleObj>
          </a:graphicData>
        </a:graphic>
      </p:graphicFrame>
      <p:graphicFrame>
        <p:nvGraphicFramePr>
          <p:cNvPr id="45065" name="Object 9"/>
          <p:cNvGraphicFramePr>
            <a:graphicFrameLocks noChangeAspect="1"/>
          </p:cNvGraphicFramePr>
          <p:nvPr/>
        </p:nvGraphicFramePr>
        <p:xfrm>
          <a:off x="296863" y="4076700"/>
          <a:ext cx="2884487" cy="763588"/>
        </p:xfrm>
        <a:graphic>
          <a:graphicData uri="http://schemas.openxmlformats.org/presentationml/2006/ole">
            <p:oleObj spid="_x0000_s45120" name="Equation" r:id="rId9" imgW="1923721" imgH="509600" progId="Equation.DSMT4">
              <p:embed/>
            </p:oleObj>
          </a:graphicData>
        </a:graphic>
      </p:graphicFrame>
      <p:graphicFrame>
        <p:nvGraphicFramePr>
          <p:cNvPr id="45066" name="Object 10"/>
          <p:cNvGraphicFramePr>
            <a:graphicFrameLocks noChangeAspect="1"/>
          </p:cNvGraphicFramePr>
          <p:nvPr/>
        </p:nvGraphicFramePr>
        <p:xfrm>
          <a:off x="3723327" y="4064000"/>
          <a:ext cx="1514475" cy="763588"/>
        </p:xfrm>
        <a:graphic>
          <a:graphicData uri="http://schemas.openxmlformats.org/presentationml/2006/ole">
            <p:oleObj spid="_x0000_s45121" name="Equation" r:id="rId10" imgW="1009548" imgH="509600" progId="Equation.DSMT4">
              <p:embed/>
            </p:oleObj>
          </a:graphicData>
        </a:graphic>
      </p:graphicFrame>
      <p:graphicFrame>
        <p:nvGraphicFramePr>
          <p:cNvPr id="45068" name="Object 12"/>
          <p:cNvGraphicFramePr>
            <a:graphicFrameLocks noChangeAspect="1"/>
          </p:cNvGraphicFramePr>
          <p:nvPr/>
        </p:nvGraphicFramePr>
        <p:xfrm>
          <a:off x="319088" y="5199063"/>
          <a:ext cx="3141662" cy="892175"/>
        </p:xfrm>
        <a:graphic>
          <a:graphicData uri="http://schemas.openxmlformats.org/presentationml/2006/ole">
            <p:oleObj spid="_x0000_s45122" name="Equation" r:id="rId11" imgW="2089999" imgH="593335" progId="Equation.DSMT4">
              <p:embed/>
            </p:oleObj>
          </a:graphicData>
        </a:graphic>
      </p:graphicFrame>
      <p:graphicFrame>
        <p:nvGraphicFramePr>
          <p:cNvPr id="45069" name="Object 13"/>
          <p:cNvGraphicFramePr>
            <a:graphicFrameLocks noChangeAspect="1"/>
          </p:cNvGraphicFramePr>
          <p:nvPr/>
        </p:nvGraphicFramePr>
        <p:xfrm>
          <a:off x="4358018" y="5157499"/>
          <a:ext cx="2611437" cy="1031875"/>
        </p:xfrm>
        <a:graphic>
          <a:graphicData uri="http://schemas.openxmlformats.org/presentationml/2006/ole">
            <p:oleObj spid="_x0000_s45123" name="Equation" r:id="rId12" imgW="2611869" imgH="1032137" progId="Equation.DSMT4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13548550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5082" y="0"/>
            <a:ext cx="7886700" cy="1325563"/>
          </a:xfrm>
        </p:spPr>
        <p:txBody>
          <a:bodyPr>
            <a:normAutofit/>
          </a:bodyPr>
          <a:lstStyle/>
          <a:p>
            <a:r>
              <a:rPr lang="ru-RU" sz="2000" b="1" dirty="0" smtClean="0">
                <a:solidFill>
                  <a:schemeClr val="bg1"/>
                </a:solidFill>
                <a:latin typeface="ALS Schlange sans" panose="02000506030000020004" pitchFamily="50" charset="-52"/>
              </a:rPr>
              <a:t>МЕТРИКИ ОЦЕНКИ КАЧЕСТВА ИС</a:t>
            </a:r>
            <a:endParaRPr lang="ru-RU" sz="2000" b="1" dirty="0">
              <a:solidFill>
                <a:schemeClr val="bg1"/>
              </a:solidFill>
              <a:latin typeface="ALS Schlange sans" panose="02000506030000020004" pitchFamily="50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2450" y="1452359"/>
            <a:ext cx="8516539" cy="4351338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b="1" dirty="0" smtClean="0"/>
              <a:t>Normalized Discounted Cumulative Gain at K</a:t>
            </a:r>
            <a:r>
              <a:rPr lang="ru-RU" b="1" dirty="0" smtClean="0"/>
              <a:t> (</a:t>
            </a:r>
            <a:r>
              <a:rPr lang="ru-RU" b="1" dirty="0" err="1" smtClean="0"/>
              <a:t>nDCG@K</a:t>
            </a:r>
            <a:r>
              <a:rPr lang="ru-RU" b="1" dirty="0" smtClean="0"/>
              <a:t>)</a:t>
            </a:r>
          </a:p>
          <a:p>
            <a:pPr>
              <a:buNone/>
            </a:pPr>
            <a:endParaRPr lang="ru-RU" sz="1800" b="1" dirty="0" smtClean="0"/>
          </a:p>
          <a:p>
            <a:pPr>
              <a:buNone/>
            </a:pPr>
            <a:endParaRPr lang="ru-RU" sz="1800" b="1" dirty="0" smtClean="0"/>
          </a:p>
          <a:p>
            <a:pPr>
              <a:buNone/>
            </a:pPr>
            <a:endParaRPr lang="ru-RU" sz="1800" b="1" dirty="0" smtClean="0"/>
          </a:p>
          <a:p>
            <a:pPr>
              <a:buNone/>
            </a:pPr>
            <a:r>
              <a:rPr lang="ru-RU" sz="1800" b="1" dirty="0" smtClean="0"/>
              <a:t>Пример:</a:t>
            </a:r>
          </a:p>
          <a:p>
            <a:pPr>
              <a:buNone/>
            </a:pPr>
            <a:r>
              <a:rPr lang="en-US" sz="1800" i="1" dirty="0" smtClean="0"/>
              <a:t>D</a:t>
            </a:r>
            <a:r>
              <a:rPr lang="en-US" sz="1800" baseline="-25000" dirty="0" smtClean="0"/>
              <a:t>1</a:t>
            </a:r>
            <a:r>
              <a:rPr lang="en-US" sz="1800" dirty="0" smtClean="0"/>
              <a:t>, </a:t>
            </a:r>
            <a:r>
              <a:rPr lang="en-US" sz="1800" i="1" dirty="0" smtClean="0"/>
              <a:t>D</a:t>
            </a:r>
            <a:r>
              <a:rPr lang="en-US" sz="1800" baseline="-25000" dirty="0" smtClean="0"/>
              <a:t>2</a:t>
            </a:r>
            <a:r>
              <a:rPr lang="en-US" sz="1800" dirty="0" smtClean="0"/>
              <a:t>, </a:t>
            </a:r>
            <a:r>
              <a:rPr lang="en-US" sz="1800" i="1" dirty="0" smtClean="0"/>
              <a:t>D</a:t>
            </a:r>
            <a:r>
              <a:rPr lang="en-US" sz="1800" baseline="-25000" dirty="0" smtClean="0"/>
              <a:t>3</a:t>
            </a:r>
            <a:r>
              <a:rPr lang="en-US" sz="1800" dirty="0" smtClean="0"/>
              <a:t>, </a:t>
            </a:r>
            <a:r>
              <a:rPr lang="en-US" sz="1800" i="1" dirty="0" smtClean="0"/>
              <a:t>D</a:t>
            </a:r>
            <a:r>
              <a:rPr lang="en-US" sz="1800" baseline="-25000" dirty="0" smtClean="0"/>
              <a:t>4</a:t>
            </a:r>
            <a:r>
              <a:rPr lang="en-US" sz="1800" dirty="0" smtClean="0"/>
              <a:t>, </a:t>
            </a:r>
            <a:r>
              <a:rPr lang="en-US" sz="1800" i="1" dirty="0" smtClean="0"/>
              <a:t>D</a:t>
            </a:r>
            <a:r>
              <a:rPr lang="en-US" sz="1800" baseline="-25000" dirty="0" smtClean="0"/>
              <a:t>5</a:t>
            </a:r>
            <a:r>
              <a:rPr lang="en-US" sz="1800" dirty="0" smtClean="0"/>
              <a:t>, </a:t>
            </a:r>
            <a:r>
              <a:rPr lang="en-US" sz="1800" i="1" dirty="0" smtClean="0"/>
              <a:t>D</a:t>
            </a:r>
            <a:r>
              <a:rPr lang="en-US" sz="1800" baseline="-25000" dirty="0" smtClean="0"/>
              <a:t>6</a:t>
            </a:r>
            <a:r>
              <a:rPr lang="en-US" sz="1800" dirty="0" smtClean="0"/>
              <a:t> </a:t>
            </a:r>
          </a:p>
          <a:p>
            <a:pPr marL="342900" indent="-342900">
              <a:buAutoNum type="arabicPlain" startAt="3"/>
            </a:pPr>
            <a:r>
              <a:rPr lang="en-US" sz="1800" dirty="0" smtClean="0"/>
              <a:t>2     3    0    1    2</a:t>
            </a:r>
            <a:endParaRPr lang="ru-RU" sz="1800" dirty="0" smtClean="0"/>
          </a:p>
          <a:p>
            <a:pPr marL="342900" indent="-342900">
              <a:buAutoNum type="arabicPlain" startAt="3"/>
            </a:pPr>
            <a:endParaRPr lang="ru-RU" sz="1800" dirty="0" smtClean="0"/>
          </a:p>
          <a:p>
            <a:pPr marL="342900" indent="-342900">
              <a:buNone/>
            </a:pPr>
            <a:endParaRPr lang="ru-RU" sz="1600" dirty="0" smtClean="0"/>
          </a:p>
          <a:p>
            <a:pPr marL="342900" indent="-342900">
              <a:buNone/>
            </a:pPr>
            <a:r>
              <a:rPr lang="ru-RU" sz="1600" dirty="0" smtClean="0"/>
              <a:t>поменяем местами </a:t>
            </a:r>
            <a:r>
              <a:rPr lang="ru-RU" sz="1600" i="1" dirty="0" smtClean="0"/>
              <a:t>D</a:t>
            </a:r>
            <a:r>
              <a:rPr lang="ru-RU" sz="1600" dirty="0" smtClean="0"/>
              <a:t>3 и  </a:t>
            </a:r>
            <a:r>
              <a:rPr lang="ru-RU" sz="1600" i="1" dirty="0" smtClean="0"/>
              <a:t>D</a:t>
            </a:r>
            <a:r>
              <a:rPr lang="ru-RU" sz="1600" dirty="0" smtClean="0"/>
              <a:t>4  </a:t>
            </a:r>
          </a:p>
          <a:p>
            <a:pPr marL="342900" indent="-342900">
              <a:buNone/>
            </a:pPr>
            <a:endParaRPr lang="ru-RU" sz="1600" dirty="0" smtClean="0"/>
          </a:p>
          <a:p>
            <a:pPr marL="342900" indent="-342900">
              <a:buNone/>
            </a:pPr>
            <a:endParaRPr lang="ru-RU" sz="1600" dirty="0" smtClean="0"/>
          </a:p>
          <a:p>
            <a:pPr marL="342900" indent="-342900">
              <a:buNone/>
            </a:pPr>
            <a:r>
              <a:rPr lang="ru-RU" sz="1600" dirty="0" smtClean="0"/>
              <a:t>идеальный порядок: 3, 3, 2, 2, 1, 0		</a:t>
            </a:r>
            <a:r>
              <a:rPr lang="en-US" sz="1600" dirty="0" smtClean="0"/>
              <a:t>IDCG</a:t>
            </a:r>
            <a:r>
              <a:rPr lang="en-US" sz="1600" baseline="-25000" dirty="0" smtClean="0"/>
              <a:t>6</a:t>
            </a:r>
            <a:r>
              <a:rPr lang="en-US" sz="1600" dirty="0" smtClean="0"/>
              <a:t>=7.141</a:t>
            </a:r>
            <a:endParaRPr lang="ru-RU" sz="1600" dirty="0" smtClean="0"/>
          </a:p>
          <a:p>
            <a:pPr marL="342900" indent="-342900">
              <a:buNone/>
            </a:pPr>
            <a:endParaRPr lang="ru-RU" sz="1600" dirty="0" smtClean="0"/>
          </a:p>
          <a:p>
            <a:pPr marL="342900" indent="-342900">
              <a:buAutoNum type="arabicPlain" startAt="3"/>
            </a:pPr>
            <a:endParaRPr lang="en-US" sz="1800" dirty="0" smtClean="0"/>
          </a:p>
          <a:p>
            <a:pPr>
              <a:buNone/>
            </a:pPr>
            <a:r>
              <a:rPr lang="ru-RU" sz="1800" dirty="0" smtClean="0"/>
              <a:t> </a:t>
            </a:r>
            <a:endParaRPr lang="ru-RU" sz="1800" b="1" dirty="0" smtClean="0"/>
          </a:p>
          <a:p>
            <a:pPr>
              <a:buNone/>
            </a:pPr>
            <a:endParaRPr lang="ru-RU" sz="1800" b="1" dirty="0" smtClean="0"/>
          </a:p>
          <a:p>
            <a:pPr>
              <a:buNone/>
            </a:pPr>
            <a:endParaRPr lang="ru-RU" sz="1800" b="1" dirty="0" smtClean="0"/>
          </a:p>
          <a:p>
            <a:pPr>
              <a:buNone/>
            </a:pPr>
            <a:endParaRPr lang="ru-RU" b="1" dirty="0" smtClean="0"/>
          </a:p>
          <a:p>
            <a:pPr>
              <a:buNone/>
            </a:pPr>
            <a:endParaRPr lang="ru-RU" b="1" dirty="0" smtClean="0"/>
          </a:p>
          <a:p>
            <a:pPr>
              <a:buNone/>
            </a:pPr>
            <a:endParaRPr lang="ru-RU" b="1" dirty="0" smtClean="0"/>
          </a:p>
          <a:p>
            <a:pPr>
              <a:buNone/>
            </a:pPr>
            <a:endParaRPr lang="ru-RU" b="1" dirty="0" smtClean="0"/>
          </a:p>
          <a:p>
            <a:pPr>
              <a:buNone/>
            </a:pPr>
            <a:endParaRPr lang="ru-RU" b="1" dirty="0" smtClean="0"/>
          </a:p>
          <a:p>
            <a:pPr>
              <a:buNone/>
            </a:pPr>
            <a:endParaRPr lang="ru-RU" b="1" dirty="0" smtClean="0"/>
          </a:p>
          <a:p>
            <a:pPr>
              <a:buNone/>
            </a:pPr>
            <a:endParaRPr lang="ru-RU" b="1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b="1" dirty="0" smtClean="0"/>
          </a:p>
          <a:p>
            <a:pPr>
              <a:buNone/>
            </a:pPr>
            <a:endParaRPr lang="ru-RU" sz="2700" b="1" dirty="0" smtClean="0"/>
          </a:p>
          <a:p>
            <a:pPr>
              <a:buNone/>
            </a:pPr>
            <a:endParaRPr lang="ru-RU" sz="2700" b="1" dirty="0" smtClean="0"/>
          </a:p>
          <a:p>
            <a:pPr>
              <a:buNone/>
            </a:pPr>
            <a:endParaRPr lang="ru-RU" sz="2700" b="1" dirty="0" smtClean="0"/>
          </a:p>
          <a:p>
            <a:pPr>
              <a:buNone/>
            </a:pPr>
            <a:endParaRPr lang="ru-RU" sz="2700" b="1" dirty="0" smtClean="0"/>
          </a:p>
          <a:p>
            <a:pPr>
              <a:buNone/>
            </a:pPr>
            <a:endParaRPr lang="ru-RU" sz="2700" b="1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en-US" dirty="0" smtClean="0"/>
          </a:p>
          <a:p>
            <a:pPr marL="0" indent="0">
              <a:buNone/>
            </a:pPr>
            <a:endParaRPr lang="ru-RU" dirty="0" smtClean="0"/>
          </a:p>
        </p:txBody>
      </p:sp>
      <p:graphicFrame>
        <p:nvGraphicFramePr>
          <p:cNvPr id="46091" name="Object 11"/>
          <p:cNvGraphicFramePr>
            <a:graphicFrameLocks noChangeAspect="1"/>
          </p:cNvGraphicFramePr>
          <p:nvPr/>
        </p:nvGraphicFramePr>
        <p:xfrm>
          <a:off x="321500" y="1843396"/>
          <a:ext cx="2776538" cy="763588"/>
        </p:xfrm>
        <a:graphic>
          <a:graphicData uri="http://schemas.openxmlformats.org/presentationml/2006/ole">
            <p:oleObj spid="_x0000_s46127" name="Equation" r:id="rId4" imgW="1851379" imgH="509600" progId="Equation.DSMT4">
              <p:embed/>
            </p:oleObj>
          </a:graphicData>
        </a:graphic>
      </p:graphicFrame>
      <p:graphicFrame>
        <p:nvGraphicFramePr>
          <p:cNvPr id="46092" name="Object 12"/>
          <p:cNvGraphicFramePr>
            <a:graphicFrameLocks noChangeAspect="1"/>
          </p:cNvGraphicFramePr>
          <p:nvPr/>
        </p:nvGraphicFramePr>
        <p:xfrm>
          <a:off x="3632511" y="1857685"/>
          <a:ext cx="2971800" cy="762000"/>
        </p:xfrm>
        <a:graphic>
          <a:graphicData uri="http://schemas.openxmlformats.org/presentationml/2006/ole">
            <p:oleObj spid="_x0000_s46128" name="Equation" r:id="rId5" imgW="1981200" imgH="508000" progId="Equation.DSMT4">
              <p:embed/>
            </p:oleObj>
          </a:graphicData>
        </a:graphic>
      </p:graphicFrame>
      <p:graphicFrame>
        <p:nvGraphicFramePr>
          <p:cNvPr id="46093" name="Object 13"/>
          <p:cNvGraphicFramePr>
            <a:graphicFrameLocks noChangeAspect="1"/>
          </p:cNvGraphicFramePr>
          <p:nvPr/>
        </p:nvGraphicFramePr>
        <p:xfrm>
          <a:off x="3129912" y="2995283"/>
          <a:ext cx="2765425" cy="509587"/>
        </p:xfrm>
        <a:graphic>
          <a:graphicData uri="http://schemas.openxmlformats.org/presentationml/2006/ole">
            <p:oleObj spid="_x0000_s46129" name="Equation" r:id="rId6" imgW="2765551" imgH="509600" progId="Equation.DSMT4">
              <p:embed/>
            </p:oleObj>
          </a:graphicData>
        </a:graphic>
      </p:graphicFrame>
      <p:graphicFrame>
        <p:nvGraphicFramePr>
          <p:cNvPr id="46094" name="Object 14"/>
          <p:cNvGraphicFramePr>
            <a:graphicFrameLocks noChangeAspect="1"/>
          </p:cNvGraphicFramePr>
          <p:nvPr/>
        </p:nvGraphicFramePr>
        <p:xfrm>
          <a:off x="3052886" y="3487697"/>
          <a:ext cx="4772025" cy="522287"/>
        </p:xfrm>
        <a:graphic>
          <a:graphicData uri="http://schemas.openxmlformats.org/presentationml/2006/ole">
            <p:oleObj spid="_x0000_s46130" name="Equation" r:id="rId7" imgW="4772771" imgH="522178" progId="Equation.DSMT4">
              <p:embed/>
            </p:oleObj>
          </a:graphicData>
        </a:graphic>
      </p:graphicFrame>
      <p:graphicFrame>
        <p:nvGraphicFramePr>
          <p:cNvPr id="46095" name="Object 15"/>
          <p:cNvGraphicFramePr>
            <a:graphicFrameLocks noChangeAspect="1"/>
          </p:cNvGraphicFramePr>
          <p:nvPr/>
        </p:nvGraphicFramePr>
        <p:xfrm>
          <a:off x="3028126" y="3962710"/>
          <a:ext cx="4938713" cy="522287"/>
        </p:xfrm>
        <a:graphic>
          <a:graphicData uri="http://schemas.openxmlformats.org/presentationml/2006/ole">
            <p:oleObj spid="_x0000_s46131" name="Equation" r:id="rId8" imgW="4939049" imgH="522178" progId="Equation.DSMT4">
              <p:embed/>
            </p:oleObj>
          </a:graphicData>
        </a:graphic>
      </p:graphicFrame>
      <p:graphicFrame>
        <p:nvGraphicFramePr>
          <p:cNvPr id="46096" name="Object 16"/>
          <p:cNvGraphicFramePr>
            <a:graphicFrameLocks noChangeAspect="1"/>
          </p:cNvGraphicFramePr>
          <p:nvPr/>
        </p:nvGraphicFramePr>
        <p:xfrm>
          <a:off x="3116881" y="4966587"/>
          <a:ext cx="2433637" cy="509587"/>
        </p:xfrm>
        <a:graphic>
          <a:graphicData uri="http://schemas.openxmlformats.org/presentationml/2006/ole">
            <p:oleObj spid="_x0000_s46132" name="Equation" r:id="rId9" imgW="2434073" imgH="509600" progId="Equation.DSMT4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13548550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5082" y="0"/>
            <a:ext cx="7886700" cy="1325563"/>
          </a:xfrm>
        </p:spPr>
        <p:txBody>
          <a:bodyPr>
            <a:normAutofit/>
          </a:bodyPr>
          <a:lstStyle/>
          <a:p>
            <a:r>
              <a:rPr lang="ru-RU" sz="2000" b="1" dirty="0" smtClean="0">
                <a:solidFill>
                  <a:schemeClr val="bg1"/>
                </a:solidFill>
                <a:latin typeface="ALS Schlange sans" panose="02000506030000020004" pitchFamily="50" charset="-52"/>
              </a:rPr>
              <a:t>МЕТРИКИ ОЦЕНКИ КАЧЕСТВА ИС</a:t>
            </a:r>
            <a:endParaRPr lang="ru-RU" sz="2000" b="1" dirty="0">
              <a:solidFill>
                <a:schemeClr val="bg1"/>
              </a:solidFill>
              <a:latin typeface="ALS Schlange sans" panose="02000506030000020004" pitchFamily="50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2450" y="1452359"/>
            <a:ext cx="8516539" cy="435133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b="1" dirty="0" smtClean="0"/>
              <a:t>Метрики качества реферирования</a:t>
            </a:r>
          </a:p>
          <a:p>
            <a:pPr>
              <a:buNone/>
            </a:pPr>
            <a:r>
              <a:rPr lang="ru-RU" sz="1600" dirty="0" smtClean="0"/>
              <a:t>метрики </a:t>
            </a:r>
            <a:r>
              <a:rPr lang="en-US" sz="1600" dirty="0" smtClean="0"/>
              <a:t>ROUGE </a:t>
            </a:r>
            <a:r>
              <a:rPr lang="ru-RU" sz="1600" dirty="0" smtClean="0"/>
              <a:t>(</a:t>
            </a:r>
            <a:r>
              <a:rPr lang="en-US" sz="1600" dirty="0" smtClean="0"/>
              <a:t>Recall</a:t>
            </a:r>
            <a:r>
              <a:rPr lang="ru-RU" sz="1600" dirty="0" smtClean="0"/>
              <a:t>-</a:t>
            </a:r>
            <a:r>
              <a:rPr lang="en-US" sz="1600" dirty="0" smtClean="0"/>
              <a:t>Oriented Understudy for </a:t>
            </a:r>
            <a:r>
              <a:rPr lang="en-US" sz="1600" dirty="0" err="1" smtClean="0"/>
              <a:t>Gisting</a:t>
            </a:r>
            <a:r>
              <a:rPr lang="en-US" sz="1600" dirty="0" smtClean="0"/>
              <a:t>  Evaluation</a:t>
            </a:r>
            <a:r>
              <a:rPr lang="ru-RU" sz="1600" dirty="0" smtClean="0"/>
              <a:t>): </a:t>
            </a:r>
          </a:p>
          <a:p>
            <a:pPr>
              <a:buNone/>
            </a:pPr>
            <a:r>
              <a:rPr lang="en-US" sz="1600" dirty="0" smtClean="0"/>
              <a:t>ROUGE</a:t>
            </a:r>
            <a:r>
              <a:rPr lang="ru-RU" sz="1600" dirty="0" smtClean="0"/>
              <a:t>-</a:t>
            </a:r>
            <a:r>
              <a:rPr lang="en-US" sz="1600" dirty="0" smtClean="0"/>
              <a:t>N</a:t>
            </a:r>
            <a:r>
              <a:rPr lang="ru-RU" sz="1600" dirty="0" smtClean="0"/>
              <a:t>, </a:t>
            </a:r>
            <a:r>
              <a:rPr lang="en-US" sz="1600" dirty="0" smtClean="0"/>
              <a:t>ROUGE</a:t>
            </a:r>
            <a:r>
              <a:rPr lang="ru-RU" sz="1600" dirty="0" smtClean="0"/>
              <a:t>-</a:t>
            </a:r>
            <a:r>
              <a:rPr lang="en-US" sz="1600" dirty="0" smtClean="0"/>
              <a:t>L</a:t>
            </a:r>
            <a:r>
              <a:rPr lang="ru-RU" sz="1600" dirty="0" smtClean="0"/>
              <a:t>, </a:t>
            </a:r>
            <a:r>
              <a:rPr lang="en-US" sz="1600" dirty="0" smtClean="0"/>
              <a:t>ROUGE</a:t>
            </a:r>
            <a:r>
              <a:rPr lang="ru-RU" sz="1600" dirty="0" smtClean="0"/>
              <a:t>-</a:t>
            </a:r>
            <a:r>
              <a:rPr lang="en-US" sz="1600" dirty="0" smtClean="0"/>
              <a:t>W</a:t>
            </a:r>
            <a:r>
              <a:rPr lang="ru-RU" sz="1600" dirty="0" smtClean="0"/>
              <a:t>, </a:t>
            </a:r>
            <a:r>
              <a:rPr lang="en-US" sz="1600" dirty="0" smtClean="0"/>
              <a:t>ROUGE</a:t>
            </a:r>
            <a:r>
              <a:rPr lang="ru-RU" sz="1600" dirty="0" smtClean="0"/>
              <a:t>-</a:t>
            </a:r>
            <a:r>
              <a:rPr lang="en-US" sz="1600" dirty="0" smtClean="0"/>
              <a:t>S</a:t>
            </a:r>
            <a:r>
              <a:rPr lang="ru-RU" sz="1600" dirty="0" smtClean="0"/>
              <a:t>, </a:t>
            </a:r>
            <a:r>
              <a:rPr lang="en-US" sz="1600" dirty="0" smtClean="0"/>
              <a:t>ROUGE</a:t>
            </a:r>
            <a:r>
              <a:rPr lang="ru-RU" sz="1600" dirty="0" smtClean="0"/>
              <a:t>-</a:t>
            </a:r>
            <a:r>
              <a:rPr lang="en-US" sz="1600" dirty="0" smtClean="0"/>
              <a:t>SU</a:t>
            </a:r>
            <a:r>
              <a:rPr lang="ru-RU" sz="1600" dirty="0" smtClean="0"/>
              <a:t>.</a:t>
            </a:r>
          </a:p>
          <a:p>
            <a:pPr>
              <a:buNone/>
            </a:pPr>
            <a:r>
              <a:rPr lang="ru-RU" sz="1600" b="1" dirty="0" smtClean="0"/>
              <a:t>Метрика ROUGE-N</a:t>
            </a:r>
          </a:p>
          <a:p>
            <a:pPr>
              <a:buNone/>
            </a:pPr>
            <a:endParaRPr lang="ru-RU" sz="1800" b="1" dirty="0" smtClean="0"/>
          </a:p>
          <a:p>
            <a:pPr>
              <a:buNone/>
            </a:pPr>
            <a:endParaRPr lang="ru-RU" sz="1800" b="1" dirty="0" smtClean="0"/>
          </a:p>
          <a:p>
            <a:pPr>
              <a:buNone/>
            </a:pPr>
            <a:endParaRPr lang="ru-RU" sz="1800" b="1" dirty="0" smtClean="0"/>
          </a:p>
          <a:p>
            <a:pPr>
              <a:buNone/>
            </a:pPr>
            <a:endParaRPr lang="ru-RU" b="1" dirty="0" smtClean="0"/>
          </a:p>
          <a:p>
            <a:pPr>
              <a:buNone/>
            </a:pPr>
            <a:r>
              <a:rPr lang="ru-RU" sz="1600" b="1" dirty="0" smtClean="0"/>
              <a:t>Метрика ROUGE-N</a:t>
            </a:r>
          </a:p>
          <a:p>
            <a:pPr>
              <a:buNone/>
            </a:pPr>
            <a:endParaRPr lang="ru-RU" b="1" dirty="0" smtClean="0"/>
          </a:p>
          <a:p>
            <a:pPr>
              <a:buNone/>
            </a:pPr>
            <a:endParaRPr lang="ru-RU" b="1" dirty="0" smtClean="0"/>
          </a:p>
          <a:p>
            <a:pPr>
              <a:buNone/>
            </a:pPr>
            <a:endParaRPr lang="ru-RU" b="1" dirty="0" smtClean="0"/>
          </a:p>
          <a:p>
            <a:pPr>
              <a:buNone/>
            </a:pPr>
            <a:endParaRPr lang="ru-RU" b="1" dirty="0" smtClean="0"/>
          </a:p>
          <a:p>
            <a:pPr>
              <a:buNone/>
            </a:pPr>
            <a:endParaRPr lang="ru-RU" b="1" dirty="0" smtClean="0"/>
          </a:p>
          <a:p>
            <a:pPr>
              <a:buNone/>
            </a:pPr>
            <a:endParaRPr lang="ru-RU" b="1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b="1" dirty="0" smtClean="0"/>
          </a:p>
          <a:p>
            <a:pPr>
              <a:buNone/>
            </a:pPr>
            <a:endParaRPr lang="ru-RU" sz="2700" b="1" dirty="0" smtClean="0"/>
          </a:p>
          <a:p>
            <a:pPr>
              <a:buNone/>
            </a:pPr>
            <a:endParaRPr lang="ru-RU" sz="2700" b="1" dirty="0" smtClean="0"/>
          </a:p>
          <a:p>
            <a:pPr>
              <a:buNone/>
            </a:pPr>
            <a:endParaRPr lang="ru-RU" sz="2700" b="1" dirty="0" smtClean="0"/>
          </a:p>
          <a:p>
            <a:pPr>
              <a:buNone/>
            </a:pPr>
            <a:endParaRPr lang="ru-RU" sz="2700" b="1" dirty="0" smtClean="0"/>
          </a:p>
          <a:p>
            <a:pPr>
              <a:buNone/>
            </a:pPr>
            <a:endParaRPr lang="ru-RU" sz="2700" b="1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en-US" dirty="0" smtClean="0"/>
          </a:p>
          <a:p>
            <a:pPr marL="0" indent="0">
              <a:buNone/>
            </a:pPr>
            <a:endParaRPr lang="ru-RU" dirty="0" smtClean="0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 cstate="print"/>
          <a:srcRect l="30930" t="51408" r="45593" b="37064"/>
          <a:stretch>
            <a:fillRect/>
          </a:stretch>
        </p:blipFill>
        <p:spPr bwMode="auto">
          <a:xfrm>
            <a:off x="415637" y="2992582"/>
            <a:ext cx="3729038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4" cstate="print"/>
          <a:srcRect l="34528" t="30534" r="40744" b="54001"/>
          <a:stretch>
            <a:fillRect/>
          </a:stretch>
        </p:blipFill>
        <p:spPr bwMode="auto">
          <a:xfrm>
            <a:off x="468910" y="4665085"/>
            <a:ext cx="3265343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3548550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5082" y="0"/>
            <a:ext cx="7886700" cy="1325563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  <a:latin typeface="ALS Schlange sans" panose="02000506030000020004" pitchFamily="50" charset="-52"/>
              </a:rPr>
              <a:t>ЦЕЛЕВОЕ ОПИСАНИЕ ИС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2450" y="1452359"/>
            <a:ext cx="8516539" cy="4351338"/>
          </a:xfrm>
        </p:spPr>
        <p:txBody>
          <a:bodyPr>
            <a:normAutofit/>
          </a:bodyPr>
          <a:lstStyle/>
          <a:p>
            <a:pPr>
              <a:buClr>
                <a:srgbClr val="1E51A4"/>
              </a:buClr>
              <a:buNone/>
            </a:pPr>
            <a:r>
              <a:rPr lang="ru-RU" dirty="0" smtClean="0">
                <a:latin typeface="ALS Schlange sans" panose="02000506030000020004" pitchFamily="50" charset="-52"/>
              </a:rPr>
              <a:t>  </a:t>
            </a:r>
            <a:r>
              <a:rPr lang="ru-RU" b="1" dirty="0"/>
              <a:t>ОБЪЕДИНЕНИЕ ПОКАЗАТЕЛЕЙ КАЧЕСТВА ИНФОРМАЦИОННОЙ СИСТЕМЫ</a:t>
            </a:r>
            <a:endParaRPr lang="ru-RU" b="1" dirty="0" smtClean="0">
              <a:latin typeface="ALS Schlange sans" panose="02000506030000020004" pitchFamily="50" charset="-52"/>
            </a:endParaRPr>
          </a:p>
          <a:p>
            <a:pPr>
              <a:buClr>
                <a:srgbClr val="1E51A4"/>
              </a:buClr>
              <a:buNone/>
            </a:pPr>
            <a:r>
              <a:rPr lang="ru-RU" dirty="0" smtClean="0"/>
              <a:t>Частный показатель: </a:t>
            </a:r>
          </a:p>
          <a:p>
            <a:pPr>
              <a:buClr>
                <a:srgbClr val="1E51A4"/>
              </a:buClr>
              <a:buNone/>
            </a:pPr>
            <a:endParaRPr lang="ru-RU" dirty="0" smtClean="0"/>
          </a:p>
          <a:p>
            <a:pPr>
              <a:buClr>
                <a:srgbClr val="1E51A4"/>
              </a:buClr>
              <a:buNone/>
            </a:pPr>
            <a:r>
              <a:rPr lang="ru-RU" dirty="0" smtClean="0"/>
              <a:t>Обобщенный показатель:</a:t>
            </a:r>
          </a:p>
          <a:p>
            <a:pPr>
              <a:buClr>
                <a:srgbClr val="1E51A4"/>
              </a:buClr>
              <a:buNone/>
            </a:pPr>
            <a:endParaRPr lang="ru-RU" dirty="0" smtClean="0"/>
          </a:p>
          <a:p>
            <a:pPr>
              <a:buClr>
                <a:srgbClr val="1E51A4"/>
              </a:buClr>
              <a:buNone/>
            </a:pPr>
            <a:r>
              <a:rPr lang="ru-RU" dirty="0" smtClean="0"/>
              <a:t>Хочется:</a:t>
            </a:r>
          </a:p>
          <a:p>
            <a:pPr>
              <a:buClr>
                <a:srgbClr val="1E51A4"/>
              </a:buClr>
              <a:buNone/>
            </a:pPr>
            <a:endParaRPr lang="ru-RU" dirty="0" smtClean="0"/>
          </a:p>
          <a:p>
            <a:pPr>
              <a:buClr>
                <a:srgbClr val="1E51A4"/>
              </a:buClr>
              <a:buNone/>
            </a:pPr>
            <a:endParaRPr lang="ru-RU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72" y="2328529"/>
            <a:ext cx="1665950" cy="639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72" y="3120274"/>
            <a:ext cx="2342322" cy="633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72" y="4136189"/>
            <a:ext cx="2342322" cy="691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27652082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5082" y="0"/>
            <a:ext cx="7886700" cy="1325563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  <a:latin typeface="ALS Schlange sans" panose="02000506030000020004" pitchFamily="50" charset="-52"/>
              </a:rPr>
              <a:t>ЦЕЛЕВОЕ ОПИСАНИЕ ИС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2450" y="1452359"/>
            <a:ext cx="8516539" cy="4351338"/>
          </a:xfrm>
        </p:spPr>
        <p:txBody>
          <a:bodyPr>
            <a:normAutofit/>
          </a:bodyPr>
          <a:lstStyle/>
          <a:p>
            <a:pPr>
              <a:buClr>
                <a:srgbClr val="1E51A4"/>
              </a:buClr>
              <a:buNone/>
            </a:pPr>
            <a:r>
              <a:rPr lang="ru-RU" dirty="0" smtClean="0">
                <a:latin typeface="ALS Schlange sans" panose="02000506030000020004" pitchFamily="50" charset="-52"/>
              </a:rPr>
              <a:t>  </a:t>
            </a:r>
            <a:r>
              <a:rPr lang="ru-RU" b="1" dirty="0"/>
              <a:t>ОБЪЕДИНЕНИЕ ПОКАЗАТЕЛЕЙ КАЧЕСТВА ИНФОРМАЦИОННОЙ </a:t>
            </a:r>
            <a:r>
              <a:rPr lang="ru-RU" b="1" dirty="0" smtClean="0"/>
              <a:t>СИСТЕМЫ</a:t>
            </a:r>
          </a:p>
          <a:p>
            <a:pPr>
              <a:buClr>
                <a:srgbClr val="1E51A4"/>
              </a:buClr>
              <a:buNone/>
            </a:pPr>
            <a:endParaRPr lang="ru-RU" dirty="0" smtClean="0"/>
          </a:p>
          <a:p>
            <a:pPr>
              <a:buClr>
                <a:srgbClr val="1E51A4"/>
              </a:buClr>
              <a:buNone/>
            </a:pPr>
            <a:endParaRPr lang="ru-RU" dirty="0"/>
          </a:p>
          <a:p>
            <a:pPr>
              <a:buClr>
                <a:srgbClr val="1E51A4"/>
              </a:buClr>
              <a:buNone/>
            </a:pPr>
            <a:endParaRPr lang="ru-RU" dirty="0" smtClean="0"/>
          </a:p>
          <a:p>
            <a:pPr>
              <a:buClr>
                <a:srgbClr val="1E51A4"/>
              </a:buClr>
              <a:buNone/>
            </a:pPr>
            <a:endParaRPr lang="ru-RU" dirty="0"/>
          </a:p>
          <a:p>
            <a:pPr>
              <a:buClr>
                <a:srgbClr val="1E51A4"/>
              </a:buClr>
              <a:buNone/>
            </a:pPr>
            <a:endParaRPr lang="ru-RU" dirty="0" smtClean="0"/>
          </a:p>
          <a:p>
            <a:pPr>
              <a:buClr>
                <a:srgbClr val="1E51A4"/>
              </a:buClr>
              <a:buNone/>
            </a:pPr>
            <a:endParaRPr lang="ru-RU" dirty="0"/>
          </a:p>
          <a:p>
            <a:pPr>
              <a:buClr>
                <a:srgbClr val="1E51A4"/>
              </a:buClr>
              <a:buNone/>
            </a:pPr>
            <a:r>
              <a:rPr lang="ru-RU" dirty="0" smtClean="0"/>
              <a:t>Область адекватности:</a:t>
            </a:r>
          </a:p>
          <a:p>
            <a:pPr>
              <a:buClr>
                <a:srgbClr val="1E51A4"/>
              </a:buClr>
              <a:buNone/>
            </a:pPr>
            <a:endParaRPr lang="ru-RU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18" y="2150979"/>
            <a:ext cx="4686300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87" y="4865606"/>
            <a:ext cx="1728786" cy="533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990" y="3912520"/>
            <a:ext cx="4421846" cy="54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992" y="4599079"/>
            <a:ext cx="3097476" cy="533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990" y="5325103"/>
            <a:ext cx="3097476" cy="513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4187992" y="5955450"/>
            <a:ext cx="22109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K</a:t>
            </a:r>
            <a:r>
              <a:rPr lang="ru-RU" baseline="30000" dirty="0" err="1"/>
              <a:t>прев</a:t>
            </a:r>
            <a:r>
              <a:rPr lang="ru-RU" dirty="0"/>
              <a:t> ⊂ </a:t>
            </a:r>
            <a:r>
              <a:rPr lang="ru-RU" dirty="0" err="1"/>
              <a:t>K</a:t>
            </a:r>
            <a:r>
              <a:rPr lang="ru-RU" baseline="30000" dirty="0" err="1"/>
              <a:t>опт</a:t>
            </a:r>
            <a:r>
              <a:rPr lang="ru-RU" dirty="0"/>
              <a:t> ⊂ </a:t>
            </a:r>
            <a:r>
              <a:rPr lang="ru-RU" dirty="0" err="1"/>
              <a:t>K</a:t>
            </a:r>
            <a:r>
              <a:rPr lang="ru-RU" baseline="30000" dirty="0" err="1"/>
              <a:t>приг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24034124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5082" y="0"/>
            <a:ext cx="7886700" cy="1325563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  <a:latin typeface="ALS Schlange sans" panose="02000506030000020004" pitchFamily="50" charset="-52"/>
              </a:rPr>
              <a:t>ЦЕЛЕВОЕ ОПИСАНИЕ ИС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2450" y="1452359"/>
            <a:ext cx="8516539" cy="4351338"/>
          </a:xfrm>
        </p:spPr>
        <p:txBody>
          <a:bodyPr>
            <a:normAutofit/>
          </a:bodyPr>
          <a:lstStyle/>
          <a:p>
            <a:pPr>
              <a:buClr>
                <a:srgbClr val="1E51A4"/>
              </a:buClr>
              <a:buNone/>
            </a:pPr>
            <a:r>
              <a:rPr lang="ru-RU" dirty="0" smtClean="0">
                <a:latin typeface="ALS Schlange sans" panose="02000506030000020004" pitchFamily="50" charset="-52"/>
              </a:rPr>
              <a:t>  </a:t>
            </a:r>
            <a:r>
              <a:rPr lang="ru-RU" b="1" dirty="0"/>
              <a:t>СОДЕРЖАТЕЛЬНОЕ ОПИСАНИЕ КРИТЕРИЕВ КАЧЕСТВА </a:t>
            </a:r>
            <a:r>
              <a:rPr lang="ru-RU" b="1" dirty="0" smtClean="0"/>
              <a:t> ИС</a:t>
            </a:r>
            <a:endParaRPr lang="ru-RU" dirty="0" smtClean="0"/>
          </a:p>
          <a:p>
            <a:pPr marL="0" indent="0">
              <a:buNone/>
            </a:pPr>
            <a:r>
              <a:rPr lang="ru-RU" dirty="0"/>
              <a:t>1. Общесистемные свойства и критерии – целостность, устойчивость, наблюдаемость, управляемость, открытость, динамичность.</a:t>
            </a:r>
          </a:p>
          <a:p>
            <a:pPr marL="0" indent="0">
              <a:buNone/>
            </a:pPr>
            <a:r>
              <a:rPr lang="ru-RU" dirty="0"/>
              <a:t>2. Структурные свойства и критерии – состав, организация, сложность, масштабность, </a:t>
            </a:r>
            <a:r>
              <a:rPr lang="ru-RU" dirty="0" err="1"/>
              <a:t>централизованность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3. Функциональные </a:t>
            </a:r>
            <a:r>
              <a:rPr lang="ru-RU" dirty="0" smtClean="0"/>
              <a:t>= поведенческие=операционные </a:t>
            </a:r>
            <a:r>
              <a:rPr lang="ru-RU" dirty="0"/>
              <a:t>свойства и критерии </a:t>
            </a:r>
            <a:r>
              <a:rPr lang="ru-RU" dirty="0" smtClean="0"/>
              <a:t>функционирования :</a:t>
            </a:r>
          </a:p>
          <a:p>
            <a:pPr marL="0" indent="0">
              <a:buNone/>
            </a:pPr>
            <a:r>
              <a:rPr lang="ru-RU" dirty="0" smtClean="0"/>
              <a:t>результативность </a:t>
            </a:r>
            <a:r>
              <a:rPr lang="ru-RU" dirty="0"/>
              <a:t>(Э), </a:t>
            </a:r>
            <a:r>
              <a:rPr lang="ru-RU" dirty="0" smtClean="0"/>
              <a:t>		</a:t>
            </a:r>
            <a:r>
              <a:rPr lang="ru-RU" dirty="0"/>
              <a:t>1) оценка исхода (результата) </a:t>
            </a:r>
            <a:r>
              <a:rPr lang="ru-RU" dirty="0" smtClean="0"/>
              <a:t>операции</a:t>
            </a:r>
            <a:endParaRPr lang="ru-RU" dirty="0"/>
          </a:p>
          <a:p>
            <a:pPr marL="0" indent="0">
              <a:buNone/>
            </a:pPr>
            <a:r>
              <a:rPr lang="ru-RU" dirty="0" smtClean="0"/>
              <a:t>ресурсоёмкость (R), 		</a:t>
            </a:r>
            <a:r>
              <a:rPr lang="ru-RU" dirty="0"/>
              <a:t>2) оценка </a:t>
            </a:r>
            <a:r>
              <a:rPr lang="ru-RU" dirty="0" smtClean="0"/>
              <a:t>алгоритма </a:t>
            </a:r>
            <a:r>
              <a:rPr lang="ru-RU" dirty="0"/>
              <a:t>операции</a:t>
            </a:r>
          </a:p>
          <a:p>
            <a:pPr marL="0" indent="0">
              <a:buNone/>
            </a:pPr>
            <a:r>
              <a:rPr lang="ru-RU" dirty="0" smtClean="0"/>
              <a:t>оперативность </a:t>
            </a:r>
            <a:r>
              <a:rPr lang="ru-RU" dirty="0"/>
              <a:t>(О</a:t>
            </a:r>
            <a:r>
              <a:rPr lang="ru-RU" dirty="0" smtClean="0"/>
              <a:t>).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119245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5082" y="0"/>
            <a:ext cx="7886700" cy="1325563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  <a:latin typeface="ALS Schlange sans" panose="02000506030000020004" pitchFamily="50" charset="-52"/>
              </a:rPr>
              <a:t>ЦЕЛЕВОЕ ОПИСАНИЕ ИС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2450" y="1452359"/>
            <a:ext cx="8516539" cy="4351338"/>
          </a:xfrm>
        </p:spPr>
        <p:txBody>
          <a:bodyPr>
            <a:normAutofit/>
          </a:bodyPr>
          <a:lstStyle/>
          <a:p>
            <a:pPr>
              <a:buClr>
                <a:srgbClr val="1E51A4"/>
              </a:buClr>
              <a:buNone/>
            </a:pPr>
            <a:r>
              <a:rPr lang="ru-RU" dirty="0" smtClean="0">
                <a:latin typeface="ALS Schlange sans" panose="02000506030000020004" pitchFamily="50" charset="-52"/>
              </a:rPr>
              <a:t>  </a:t>
            </a:r>
            <a:r>
              <a:rPr lang="ru-RU" b="1" dirty="0"/>
              <a:t>СОДЕРЖАТЕЛЬНОЕ ОПИСАНИЕ КРИТЕРИЕВ КАЧЕСТВА </a:t>
            </a:r>
            <a:r>
              <a:rPr lang="ru-RU" b="1" dirty="0" smtClean="0"/>
              <a:t> ИС (2)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Для процесса в целом Э + R + О = эффективность </a:t>
            </a:r>
            <a:r>
              <a:rPr lang="ru-RU" dirty="0"/>
              <a:t>процесса </a:t>
            </a:r>
            <a:r>
              <a:rPr lang="ru-RU" i="1" dirty="0"/>
              <a:t>– </a:t>
            </a:r>
            <a:r>
              <a:rPr lang="ru-RU" i="1" dirty="0" err="1"/>
              <a:t>Y</a:t>
            </a:r>
            <a:r>
              <a:rPr lang="ru-RU" baseline="-25000" dirty="0" err="1"/>
              <a:t>эф</a:t>
            </a:r>
            <a:r>
              <a:rPr lang="ru-RU" dirty="0"/>
              <a:t> 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Для отдельной </a:t>
            </a:r>
            <a:r>
              <a:rPr lang="ru-RU" dirty="0"/>
              <a:t>операции </a:t>
            </a:r>
            <a:r>
              <a:rPr lang="ru-RU" dirty="0" smtClean="0"/>
              <a:t>– </a:t>
            </a:r>
            <a:r>
              <a:rPr lang="ru-RU" dirty="0"/>
              <a:t>показатель исхода операции (ПИО) – </a:t>
            </a:r>
            <a:r>
              <a:rPr lang="ru-RU" i="1" dirty="0" err="1"/>
              <a:t>Y</a:t>
            </a:r>
            <a:r>
              <a:rPr lang="ru-RU" baseline="-25000" dirty="0" err="1"/>
              <a:t>исх</a:t>
            </a:r>
            <a:r>
              <a:rPr lang="ru-RU" dirty="0"/>
              <a:t>:</a:t>
            </a:r>
          </a:p>
          <a:p>
            <a:pPr marL="0" indent="0">
              <a:buNone/>
            </a:pPr>
            <a:r>
              <a:rPr lang="ru-RU" i="1" dirty="0" err="1"/>
              <a:t>Y</a:t>
            </a:r>
            <a:r>
              <a:rPr lang="ru-RU" baseline="-25000" dirty="0" err="1"/>
              <a:t>исх</a:t>
            </a:r>
            <a:r>
              <a:rPr lang="ru-RU" dirty="0"/>
              <a:t> = </a:t>
            </a:r>
            <a:r>
              <a:rPr lang="ru-RU" i="1" dirty="0"/>
              <a:t>Y</a:t>
            </a:r>
            <a:r>
              <a:rPr lang="ru-RU" baseline="-25000" dirty="0"/>
              <a:t>Э</a:t>
            </a:r>
            <a:r>
              <a:rPr lang="ru-RU" dirty="0"/>
              <a:t> , </a:t>
            </a:r>
            <a:r>
              <a:rPr lang="ru-RU" i="1" dirty="0"/>
              <a:t>Y</a:t>
            </a:r>
            <a:r>
              <a:rPr lang="ru-RU" baseline="-25000" dirty="0"/>
              <a:t>R</a:t>
            </a:r>
            <a:r>
              <a:rPr lang="ru-RU" dirty="0"/>
              <a:t> ,</a:t>
            </a:r>
            <a:r>
              <a:rPr lang="ru-RU" i="1" dirty="0" smtClean="0"/>
              <a:t>Y</a:t>
            </a:r>
            <a:r>
              <a:rPr lang="ru-RU" baseline="-25000" dirty="0" smtClean="0"/>
              <a:t>O</a:t>
            </a:r>
          </a:p>
          <a:p>
            <a:pPr marL="0" indent="0">
              <a:buNone/>
            </a:pPr>
            <a:endParaRPr lang="ru-RU" i="1" dirty="0" smtClean="0"/>
          </a:p>
          <a:p>
            <a:pPr marL="0" indent="0">
              <a:buNone/>
            </a:pPr>
            <a:r>
              <a:rPr lang="ru-RU" i="1" dirty="0" err="1" smtClean="0"/>
              <a:t>Y</a:t>
            </a:r>
            <a:r>
              <a:rPr lang="ru-RU" baseline="-25000" dirty="0" err="1" smtClean="0"/>
              <a:t>эф</a:t>
            </a:r>
            <a:r>
              <a:rPr lang="ru-RU" dirty="0" smtClean="0"/>
              <a:t> = </a:t>
            </a:r>
            <a:r>
              <a:rPr lang="ru-RU" i="1" dirty="0" err="1" smtClean="0"/>
              <a:t>Y</a:t>
            </a:r>
            <a:r>
              <a:rPr lang="ru-RU" baseline="-25000" dirty="0" err="1" smtClean="0"/>
              <a:t>эф</a:t>
            </a:r>
            <a:r>
              <a:rPr lang="ru-RU" dirty="0" smtClean="0"/>
              <a:t> (свойства ИС, внешняя среда):</a:t>
            </a:r>
          </a:p>
          <a:p>
            <a:pPr marL="0" indent="0">
              <a:buNone/>
            </a:pPr>
            <a:r>
              <a:rPr lang="ru-RU" dirty="0"/>
              <a:t>1. Условия определенности </a:t>
            </a:r>
          </a:p>
          <a:p>
            <a:pPr marL="0" indent="0">
              <a:buNone/>
            </a:pPr>
            <a:r>
              <a:rPr lang="ru-RU" dirty="0"/>
              <a:t>2. Условия стохастической (вероятностной) неопределенности </a:t>
            </a:r>
          </a:p>
          <a:p>
            <a:pPr marL="0" indent="0">
              <a:buNone/>
            </a:pPr>
            <a:r>
              <a:rPr lang="ru-RU" dirty="0"/>
              <a:t>3. Условия </a:t>
            </a:r>
            <a:r>
              <a:rPr lang="ru-RU" dirty="0" err="1"/>
              <a:t>нестохастической</a:t>
            </a:r>
            <a:r>
              <a:rPr lang="ru-RU" dirty="0"/>
              <a:t> неопределенности </a:t>
            </a:r>
          </a:p>
          <a:p>
            <a:pPr marL="0" indent="0">
              <a:buNone/>
            </a:pPr>
            <a:r>
              <a:rPr lang="ru-RU" dirty="0"/>
              <a:t>4. Условия риска </a:t>
            </a:r>
          </a:p>
          <a:p>
            <a:pPr marL="0" indent="0">
              <a:buNone/>
            </a:pPr>
            <a:endParaRPr lang="ru-RU" dirty="0" smtClean="0"/>
          </a:p>
        </p:txBody>
      </p:sp>
    </p:spTree>
    <p:extLst>
      <p:ext uri="{BB962C8B-B14F-4D97-AF65-F5344CB8AC3E}">
        <p14:creationId xmlns="" xmlns:p14="http://schemas.microsoft.com/office/powerpoint/2010/main" val="13548550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5082" y="0"/>
            <a:ext cx="7886700" cy="1325563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  <a:latin typeface="ALS Schlange sans" panose="02000506030000020004" pitchFamily="50" charset="-52"/>
              </a:rPr>
              <a:t>ЦЕЛЕВОЕ ОПИСАНИЕ ИС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2450" y="1452358"/>
            <a:ext cx="8516539" cy="4884273"/>
          </a:xfrm>
        </p:spPr>
        <p:txBody>
          <a:bodyPr>
            <a:normAutofit/>
          </a:bodyPr>
          <a:lstStyle/>
          <a:p>
            <a:pPr>
              <a:buClr>
                <a:srgbClr val="1E51A4"/>
              </a:buClr>
              <a:buNone/>
            </a:pPr>
            <a:r>
              <a:rPr lang="ru-RU" dirty="0" smtClean="0">
                <a:latin typeface="ALS Schlange sans" panose="02000506030000020004" pitchFamily="50" charset="-52"/>
              </a:rPr>
              <a:t>  </a:t>
            </a:r>
            <a:r>
              <a:rPr lang="ru-RU" b="1" dirty="0"/>
              <a:t>СОДЕРЖАТЕЛЬНОЕ ОПИСАНИЕ КРИТЕРИЕВ КАЧЕСТВА </a:t>
            </a:r>
            <a:r>
              <a:rPr lang="ru-RU" b="1" dirty="0" smtClean="0"/>
              <a:t> ИС (3)</a:t>
            </a:r>
            <a:endParaRPr lang="ru-RU" dirty="0" smtClean="0"/>
          </a:p>
          <a:p>
            <a:pPr marL="0" indent="0">
              <a:buNone/>
            </a:pPr>
            <a:r>
              <a:rPr lang="ru-RU" dirty="0"/>
              <a:t>1. Детерминированная ситуация</a:t>
            </a:r>
          </a:p>
          <a:p>
            <a:pPr marL="0" indent="0">
              <a:buNone/>
            </a:pPr>
            <a:r>
              <a:rPr lang="ru-RU" dirty="0"/>
              <a:t>1.1. Критерий пригодности + условия </a:t>
            </a:r>
            <a:r>
              <a:rPr lang="ru-RU" dirty="0" smtClean="0"/>
              <a:t>определенности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1.2. Критерий оптимальности + условия </a:t>
            </a:r>
            <a:r>
              <a:rPr lang="ru-RU" dirty="0" smtClean="0"/>
              <a:t>определенности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/>
              <a:t>2. Ситуация стохастической неопределенности</a:t>
            </a:r>
          </a:p>
          <a:p>
            <a:pPr marL="0" indent="0">
              <a:buNone/>
            </a:pPr>
            <a:r>
              <a:rPr lang="ru-RU" dirty="0"/>
              <a:t>2.1. Критерий пригодности + условия стохастической </a:t>
            </a:r>
            <a:r>
              <a:rPr lang="ru-RU" dirty="0" smtClean="0"/>
              <a:t>неопределенности</a:t>
            </a:r>
          </a:p>
          <a:p>
            <a:pPr marL="0" indent="0">
              <a:buNone/>
            </a:pPr>
            <a:r>
              <a:rPr lang="ru-RU" dirty="0" smtClean="0"/>
              <a:t> 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2.2. Критерий оптимальности + + условия стохастической неопределенности </a:t>
            </a: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12" y="2537787"/>
            <a:ext cx="5250931" cy="594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64" y="3255963"/>
            <a:ext cx="5195147" cy="616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63" y="4438301"/>
            <a:ext cx="2917168" cy="469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63" y="5681328"/>
            <a:ext cx="3119263" cy="49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33249427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5082" y="0"/>
            <a:ext cx="7886700" cy="1325563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  <a:latin typeface="ALS Schlange sans" panose="02000506030000020004" pitchFamily="50" charset="-52"/>
              </a:rPr>
              <a:t>ЦЕЛЕВОЕ ОПИСАНИЕ ИС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2450" y="1452358"/>
            <a:ext cx="8516539" cy="4884273"/>
          </a:xfrm>
        </p:spPr>
        <p:txBody>
          <a:bodyPr>
            <a:normAutofit/>
          </a:bodyPr>
          <a:lstStyle/>
          <a:p>
            <a:pPr>
              <a:buClr>
                <a:srgbClr val="1E51A4"/>
              </a:buClr>
              <a:buNone/>
            </a:pPr>
            <a:r>
              <a:rPr lang="ru-RU" dirty="0" smtClean="0">
                <a:latin typeface="ALS Schlange sans" panose="02000506030000020004" pitchFamily="50" charset="-52"/>
              </a:rPr>
              <a:t>  </a:t>
            </a:r>
            <a:r>
              <a:rPr lang="ru-RU" b="1" dirty="0"/>
              <a:t>СОДЕРЖАТЕЛЬНОЕ ОПИСАНИЕ КРИТЕРИЕВ КАЧЕСТВА </a:t>
            </a:r>
            <a:r>
              <a:rPr lang="ru-RU" b="1" dirty="0" smtClean="0"/>
              <a:t> ИС (4)</a:t>
            </a:r>
            <a:endParaRPr lang="ru-RU" dirty="0" smtClean="0"/>
          </a:p>
          <a:p>
            <a:pPr marL="0" indent="0">
              <a:buNone/>
            </a:pPr>
            <a:r>
              <a:rPr lang="ru-RU" dirty="0"/>
              <a:t>3. Ситуация </a:t>
            </a:r>
            <a:r>
              <a:rPr lang="ru-RU" dirty="0" err="1"/>
              <a:t>нестохастической</a:t>
            </a:r>
            <a:r>
              <a:rPr lang="ru-RU" dirty="0"/>
              <a:t> неопределенности</a:t>
            </a:r>
          </a:p>
          <a:p>
            <a:pPr marL="0" indent="0">
              <a:buNone/>
            </a:pPr>
            <a:r>
              <a:rPr lang="ru-RU" i="1" dirty="0"/>
              <a:t>D</a:t>
            </a:r>
            <a:r>
              <a:rPr lang="ru-RU" dirty="0"/>
              <a:t> ={</a:t>
            </a:r>
            <a:r>
              <a:rPr lang="ru-RU" i="1" dirty="0"/>
              <a:t>F</a:t>
            </a:r>
            <a:r>
              <a:rPr lang="ru-RU" dirty="0"/>
              <a:t>, </a:t>
            </a:r>
            <a:r>
              <a:rPr lang="ru-RU" i="1" dirty="0"/>
              <a:t>A</a:t>
            </a:r>
            <a:r>
              <a:rPr lang="ru-RU" dirty="0"/>
              <a:t>, </a:t>
            </a:r>
            <a:r>
              <a:rPr lang="ru-RU" i="1" dirty="0"/>
              <a:t>X</a:t>
            </a:r>
            <a:r>
              <a:rPr lang="ru-RU" dirty="0"/>
              <a:t> ,</a:t>
            </a:r>
            <a:r>
              <a:rPr lang="ru-RU" i="1" dirty="0"/>
              <a:t>G</a:t>
            </a:r>
            <a:r>
              <a:rPr lang="ru-RU" dirty="0"/>
              <a:t>, </a:t>
            </a:r>
            <a:r>
              <a:rPr lang="ru-RU" i="1" dirty="0"/>
              <a:t>P</a:t>
            </a:r>
            <a:r>
              <a:rPr lang="ru-RU" dirty="0" smtClean="0"/>
              <a:t>}</a:t>
            </a:r>
          </a:p>
          <a:p>
            <a:pPr marL="0" indent="0">
              <a:buNone/>
            </a:pPr>
            <a:r>
              <a:rPr lang="ru-RU" dirty="0"/>
              <a:t>4. Ситуация риска. 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ГОСТ </a:t>
            </a:r>
            <a:r>
              <a:rPr lang="ru-RU" dirty="0"/>
              <a:t>Р ИСО/МЭК 31010-2011 «Методы оценки </a:t>
            </a:r>
            <a:r>
              <a:rPr lang="ru-RU" dirty="0" smtClean="0"/>
              <a:t>риска» </a:t>
            </a:r>
          </a:p>
          <a:p>
            <a:pPr marL="0" indent="0">
              <a:buNone/>
            </a:pPr>
            <a:r>
              <a:rPr lang="ru-RU" dirty="0" smtClean="0"/>
              <a:t>ГОСТ </a:t>
            </a:r>
            <a:r>
              <a:rPr lang="ru-RU" dirty="0"/>
              <a:t>Р 51897—2011  /  Руководство ИСО 73:2009 «Менеджмент риска. Термины и определения». 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</p:txBody>
      </p:sp>
    </p:spTree>
    <p:extLst>
      <p:ext uri="{BB962C8B-B14F-4D97-AF65-F5344CB8AC3E}">
        <p14:creationId xmlns="" xmlns:p14="http://schemas.microsoft.com/office/powerpoint/2010/main" val="207238555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4202</TotalTime>
  <Words>1321</Words>
  <Application>Microsoft Office PowerPoint</Application>
  <PresentationFormat>Экран (4:3)</PresentationFormat>
  <Paragraphs>389</Paragraphs>
  <Slides>35</Slides>
  <Notes>0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37" baseType="lpstr">
      <vt:lpstr>Тема Office</vt:lpstr>
      <vt:lpstr>Equation</vt:lpstr>
      <vt:lpstr>Теория информационных процессов и систем</vt:lpstr>
      <vt:lpstr>ОБЩИЕ ПОНЯТИЯ</vt:lpstr>
      <vt:lpstr>ЦЕЛЕВОЕ ОПИСАНИЕ ИС</vt:lpstr>
      <vt:lpstr>ЦЕЛЕВОЕ ОПИСАНИЕ ИС</vt:lpstr>
      <vt:lpstr>ЦЕЛЕВОЕ ОПИСАНИЕ ИС</vt:lpstr>
      <vt:lpstr>ЦЕЛЕВОЕ ОПИСАНИЕ ИС</vt:lpstr>
      <vt:lpstr>ЦЕЛЕВОЕ ОПИСАНИЕ ИС</vt:lpstr>
      <vt:lpstr>ЦЕЛЕВОЕ ОПИСАНИЕ ИС</vt:lpstr>
      <vt:lpstr>ЦЕЛЕВОЕ ОПИСАНИЕ ИС</vt:lpstr>
      <vt:lpstr>ЦЕЛЕВОЕ ОПИСАНИЕ ИС</vt:lpstr>
      <vt:lpstr>ЦЕЛЕВОЕ ОПИСАНИЕ ИС</vt:lpstr>
      <vt:lpstr>ЦЕЛЕВОЕ ОПИСАНИЕ ИС</vt:lpstr>
      <vt:lpstr>МОДЕЛИ ИС</vt:lpstr>
      <vt:lpstr>МОДЕЛИ ИС</vt:lpstr>
      <vt:lpstr>МОДЕЛИ ИС</vt:lpstr>
      <vt:lpstr>МОДЕЛИ ИС</vt:lpstr>
      <vt:lpstr>МОДЕЛИ ИС</vt:lpstr>
      <vt:lpstr>МОДЕЛИРОВАНИЕ ИС С ПОМОЩЬЮ МАШИННОГО ОБУЧЕНИЯ</vt:lpstr>
      <vt:lpstr>МОДЕЛИРОВАНИЕ ИС С ПОМОЩЬЮ МАШИННОГО ОБУЧЕНИЯ</vt:lpstr>
      <vt:lpstr>МОДЕЛИРОВАНИЕ ИС С ПОМОЩЬЮ МАШИННОГО ОБУЧЕНИЯ</vt:lpstr>
      <vt:lpstr>МОДЕЛИРОВАНИЕ ИС С ПОМОЩЬЮ МАШИННОГО ОБУЧЕНИЯ</vt:lpstr>
      <vt:lpstr>МОДЕЛИРОВАНИЕ ИС С ПОМОЩЬЮ МАШИННОГО ОБУЧЕНИЯ</vt:lpstr>
      <vt:lpstr>МОДЕЛИРОВАНИЕ ИС С ПОМОЩЬЮ МАШИННОГО ОБУЧЕНИЯ</vt:lpstr>
      <vt:lpstr>МОДЕЛИРОВАНИЕ ИС С ПОМОЩЬЮ МАШИННОГО ОБУЧЕНИЯ</vt:lpstr>
      <vt:lpstr>МОДЕЛИРОВАНИЕ ИС С ПОМОЩЬЮ МАШИННОГО ОБУЧЕНИЯ</vt:lpstr>
      <vt:lpstr>МЕТРИКИ ОЦЕНКИ КАЧЕСТВА ИС</vt:lpstr>
      <vt:lpstr>МЕТРИКИ ОЦЕНКИ КАЧЕСТВА ИС</vt:lpstr>
      <vt:lpstr>МЕТРИКИ ОЦЕНКИ КАЧЕСТВА ИС</vt:lpstr>
      <vt:lpstr>МЕТРИКИ ОЦЕНКИ КАЧЕСТВА ИС</vt:lpstr>
      <vt:lpstr>МЕТРИКИ ОЦЕНКИ КАЧЕСТВА ИС</vt:lpstr>
      <vt:lpstr>МЕТРИКИ ОЦЕНКИ КАЧЕСТВА ИС</vt:lpstr>
      <vt:lpstr>МЕТРИКИ ОЦЕНКИ КАЧЕСТВА ИС</vt:lpstr>
      <vt:lpstr>МЕТРИКИ ОЦЕНКИ КАЧЕСТВА ИС</vt:lpstr>
      <vt:lpstr>МЕТРИКИ ОЦЕНКИ КАЧЕСТВА ИС</vt:lpstr>
      <vt:lpstr>МЕТРИКИ ОЦЕНКИ КАЧЕСТВА ИС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Отчет по производственной практике</dc:title>
  <dc:creator>Екатерина Чикшова</dc:creator>
  <cp:lastModifiedBy>Пользователь Windows</cp:lastModifiedBy>
  <cp:revision>227</cp:revision>
  <dcterms:created xsi:type="dcterms:W3CDTF">2016-03-09T18:44:27Z</dcterms:created>
  <dcterms:modified xsi:type="dcterms:W3CDTF">2019-03-01T16:54:53Z</dcterms:modified>
</cp:coreProperties>
</file>